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sldIdLst>
    <p:sldId id="275" r:id="rId2"/>
    <p:sldId id="332" r:id="rId3"/>
    <p:sldId id="452" r:id="rId4"/>
    <p:sldId id="462" r:id="rId5"/>
    <p:sldId id="463" r:id="rId6"/>
    <p:sldId id="464" r:id="rId7"/>
    <p:sldId id="465" r:id="rId8"/>
    <p:sldId id="466" r:id="rId9"/>
    <p:sldId id="467" r:id="rId10"/>
    <p:sldId id="468" r:id="rId11"/>
    <p:sldId id="469" r:id="rId12"/>
    <p:sldId id="486" r:id="rId13"/>
    <p:sldId id="470" r:id="rId14"/>
    <p:sldId id="471" r:id="rId15"/>
    <p:sldId id="485" r:id="rId16"/>
    <p:sldId id="484" r:id="rId17"/>
    <p:sldId id="472" r:id="rId18"/>
    <p:sldId id="474" r:id="rId19"/>
    <p:sldId id="475" r:id="rId20"/>
    <p:sldId id="476" r:id="rId21"/>
    <p:sldId id="480" r:id="rId22"/>
    <p:sldId id="481" r:id="rId23"/>
    <p:sldId id="477" r:id="rId24"/>
    <p:sldId id="478" r:id="rId25"/>
    <p:sldId id="479" r:id="rId26"/>
    <p:sldId id="473" r:id="rId27"/>
    <p:sldId id="483" r:id="rId28"/>
    <p:sldId id="482"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5">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5955"/>
    <a:srgbClr val="A80000"/>
    <a:srgbClr val="99CC00"/>
    <a:srgbClr val="66FF33"/>
    <a:srgbClr val="1F3A59"/>
    <a:srgbClr val="052547"/>
    <a:srgbClr val="50667E"/>
    <a:srgbClr val="003399"/>
    <a:srgbClr val="FEFFFE"/>
    <a:srgbClr val="E83E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5"/>
    <p:restoredTop sz="94722"/>
  </p:normalViewPr>
  <p:slideViewPr>
    <p:cSldViewPr snapToGrid="0" snapToObjects="1">
      <p:cViewPr varScale="1">
        <p:scale>
          <a:sx n="74" d="100"/>
          <a:sy n="74" d="100"/>
        </p:scale>
        <p:origin x="60" y="245"/>
      </p:cViewPr>
      <p:guideLst>
        <p:guide orient="horz" pos="3675"/>
        <p:guide pos="384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613D5-12FD-CF49-B1D2-0AEEB0E1F1F3}" type="datetimeFigureOut">
              <a:rPr kumimoji="1" lang="zh-CN" altLang="en-US" smtClean="0"/>
              <a:t>2021/12/3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D238A-32CE-EE40-BB24-BC138C77AEDC}" type="slidenum">
              <a:rPr kumimoji="1" lang="zh-CN" altLang="en-US" smtClean="0"/>
              <a:t>‹#›</a:t>
            </a:fld>
            <a:endParaRPr kumimoji="1" lang="zh-CN" altLang="en-US"/>
          </a:p>
        </p:txBody>
      </p:sp>
    </p:spTree>
    <p:extLst>
      <p:ext uri="{BB962C8B-B14F-4D97-AF65-F5344CB8AC3E}">
        <p14:creationId xmlns:p14="http://schemas.microsoft.com/office/powerpoint/2010/main" val="927206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a:ln/>
        </p:spPr>
      </p:sp>
      <p:sp>
        <p:nvSpPr>
          <p:cNvPr id="276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fld id="{B35EAFFA-6149-4EAB-9F69-9E0C59D604D5}" type="slidenum">
              <a:rPr kumimoji="1" lang="zh-CN" altLang="en-US" sz="1200">
                <a:latin typeface="Times New Roman" pitchFamily="18" charset="0"/>
              </a:rPr>
              <a:pPr algn="r" eaLnBrk="1" hangingPunct="1"/>
              <a:t>19</a:t>
            </a:fld>
            <a:endParaRPr kumimoji="1" lang="en-US" altLang="zh-CN" sz="120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a:ln/>
        </p:spPr>
      </p:sp>
      <p:sp>
        <p:nvSpPr>
          <p:cNvPr id="276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fld id="{B35EAFFA-6149-4EAB-9F69-9E0C59D604D5}" type="slidenum">
              <a:rPr kumimoji="1" lang="zh-CN" altLang="en-US" sz="1200">
                <a:latin typeface="Times New Roman" pitchFamily="18" charset="0"/>
              </a:rPr>
              <a:pPr algn="r" eaLnBrk="1" hangingPunct="1"/>
              <a:t>22</a:t>
            </a:fld>
            <a:endParaRPr kumimoji="1" lang="en-US" altLang="zh-CN" sz="120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676" name="灯片编号占位符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fld id="{730E7063-A8E7-419E-B035-E4E36024797C}" type="slidenum">
              <a:rPr kumimoji="1" lang="zh-CN" altLang="en-US" sz="1200">
                <a:latin typeface="Times New Roman" pitchFamily="18" charset="0"/>
              </a:rPr>
              <a:pPr algn="r" eaLnBrk="1" hangingPunct="1"/>
              <a:t>25</a:t>
            </a:fld>
            <a:endParaRPr kumimoji="1" lang="en-US" altLang="zh-CN" sz="120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a16="http://schemas.microsoft.com/office/drawing/2014/main"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a16="http://schemas.microsoft.com/office/drawing/2014/main"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a16="http://schemas.microsoft.com/office/drawing/2014/main"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83392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306074C6-4750-2A45-BDFC-3267D3D3A8CA}"/>
              </a:ext>
            </a:extLst>
          </p:cNvPr>
          <p:cNvSpPr>
            <a:spLocks noGrp="1"/>
          </p:cNvSpPr>
          <p:nvPr>
            <p:ph type="pic" sz="quarter" idx="13"/>
          </p:nvPr>
        </p:nvSpPr>
        <p:spPr>
          <a:xfrm>
            <a:off x="819726"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2021/12/3</a:t>
            </a:fld>
            <a:endParaRPr kumimoji="1" lang="zh-CN" altLang="en-US" dirty="0"/>
          </a:p>
        </p:txBody>
      </p:sp>
      <p:sp>
        <p:nvSpPr>
          <p:cNvPr id="10" name="灯片编号占位符 5">
            <a:extLst>
              <a:ext uri="{FF2B5EF4-FFF2-40B4-BE49-F238E27FC236}">
                <a16:creationId xmlns:a16="http://schemas.microsoft.com/office/drawing/2014/main"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5" name="图片占位符 7">
            <a:extLst>
              <a:ext uri="{FF2B5EF4-FFF2-40B4-BE49-F238E27FC236}">
                <a16:creationId xmlns:a16="http://schemas.microsoft.com/office/drawing/2014/main" id="{CB3D16A1-8EF3-044A-89D1-C318034D0C96}"/>
              </a:ext>
            </a:extLst>
          </p:cNvPr>
          <p:cNvSpPr>
            <a:spLocks noGrp="1"/>
          </p:cNvSpPr>
          <p:nvPr>
            <p:ph type="pic" sz="quarter" idx="17"/>
          </p:nvPr>
        </p:nvSpPr>
        <p:spPr>
          <a:xfrm>
            <a:off x="3568313"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图片占位符 7">
            <a:extLst>
              <a:ext uri="{FF2B5EF4-FFF2-40B4-BE49-F238E27FC236}">
                <a16:creationId xmlns:a16="http://schemas.microsoft.com/office/drawing/2014/main" id="{785AD733-7C05-4F40-B053-1EFB422E5299}"/>
              </a:ext>
            </a:extLst>
          </p:cNvPr>
          <p:cNvSpPr>
            <a:spLocks noGrp="1"/>
          </p:cNvSpPr>
          <p:nvPr>
            <p:ph type="pic" sz="quarter" idx="18"/>
          </p:nvPr>
        </p:nvSpPr>
        <p:spPr>
          <a:xfrm>
            <a:off x="6316900"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7" name="图片占位符 7">
            <a:extLst>
              <a:ext uri="{FF2B5EF4-FFF2-40B4-BE49-F238E27FC236}">
                <a16:creationId xmlns:a16="http://schemas.microsoft.com/office/drawing/2014/main" id="{DA9B1037-6CDD-254E-A61E-72CDF42EA0F4}"/>
              </a:ext>
            </a:extLst>
          </p:cNvPr>
          <p:cNvSpPr>
            <a:spLocks noGrp="1"/>
          </p:cNvSpPr>
          <p:nvPr>
            <p:ph type="pic" sz="quarter" idx="19"/>
          </p:nvPr>
        </p:nvSpPr>
        <p:spPr>
          <a:xfrm>
            <a:off x="9065486"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3" name="文本占位符 2">
            <a:extLst>
              <a:ext uri="{FF2B5EF4-FFF2-40B4-BE49-F238E27FC236}">
                <a16:creationId xmlns:a16="http://schemas.microsoft.com/office/drawing/2014/main" id="{C8A9BD5F-B4B5-F044-BF29-48C68F93FEA7}"/>
              </a:ext>
            </a:extLst>
          </p:cNvPr>
          <p:cNvSpPr>
            <a:spLocks noGrp="1"/>
          </p:cNvSpPr>
          <p:nvPr>
            <p:ph type="body" sz="quarter" idx="20" hasCustomPrompt="1"/>
          </p:nvPr>
        </p:nvSpPr>
        <p:spPr>
          <a:xfrm>
            <a:off x="819726"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8" name="文本占位符 2">
            <a:extLst>
              <a:ext uri="{FF2B5EF4-FFF2-40B4-BE49-F238E27FC236}">
                <a16:creationId xmlns:a16="http://schemas.microsoft.com/office/drawing/2014/main" id="{02A17045-A2BC-994D-96C1-C03807A3FD29}"/>
              </a:ext>
            </a:extLst>
          </p:cNvPr>
          <p:cNvSpPr>
            <a:spLocks noGrp="1"/>
          </p:cNvSpPr>
          <p:nvPr>
            <p:ph type="body" sz="quarter" idx="21" hasCustomPrompt="1"/>
          </p:nvPr>
        </p:nvSpPr>
        <p:spPr>
          <a:xfrm>
            <a:off x="3568313" y="1420611"/>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9" name="文本占位符 2">
            <a:extLst>
              <a:ext uri="{FF2B5EF4-FFF2-40B4-BE49-F238E27FC236}">
                <a16:creationId xmlns:a16="http://schemas.microsoft.com/office/drawing/2014/main" id="{A25E0834-E8EE-8848-A2A6-823A14A15E95}"/>
              </a:ext>
            </a:extLst>
          </p:cNvPr>
          <p:cNvSpPr>
            <a:spLocks noGrp="1"/>
          </p:cNvSpPr>
          <p:nvPr>
            <p:ph type="body" sz="quarter" idx="22" hasCustomPrompt="1"/>
          </p:nvPr>
        </p:nvSpPr>
        <p:spPr>
          <a:xfrm>
            <a:off x="6316900"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30" name="文本占位符 2">
            <a:extLst>
              <a:ext uri="{FF2B5EF4-FFF2-40B4-BE49-F238E27FC236}">
                <a16:creationId xmlns:a16="http://schemas.microsoft.com/office/drawing/2014/main" id="{64A1B8E1-0B58-B843-B23D-0871477A3F7E}"/>
              </a:ext>
            </a:extLst>
          </p:cNvPr>
          <p:cNvSpPr>
            <a:spLocks noGrp="1"/>
          </p:cNvSpPr>
          <p:nvPr>
            <p:ph type="body" sz="quarter" idx="23" hasCustomPrompt="1"/>
          </p:nvPr>
        </p:nvSpPr>
        <p:spPr>
          <a:xfrm>
            <a:off x="9065486" y="1420610"/>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Tree>
    <p:extLst>
      <p:ext uri="{BB962C8B-B14F-4D97-AF65-F5344CB8AC3E}">
        <p14:creationId xmlns:p14="http://schemas.microsoft.com/office/powerpoint/2010/main" val="611201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id="{FF7BABF4-43D8-2F4F-A4ED-C7E5587EE453}"/>
              </a:ext>
            </a:extLst>
          </p:cNvPr>
          <p:cNvSpPr>
            <a:spLocks noGrp="1"/>
          </p:cNvSpPr>
          <p:nvPr>
            <p:ph idx="1"/>
          </p:nvPr>
        </p:nvSpPr>
        <p:spPr>
          <a:xfrm>
            <a:off x="819729" y="4845275"/>
            <a:ext cx="10552543" cy="1331687"/>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id="{A1CB9C66-E9C6-734F-82DE-A1EFCFFF292E}"/>
              </a:ext>
            </a:extLst>
          </p:cNvPr>
          <p:cNvSpPr>
            <a:spLocks noGrp="1"/>
          </p:cNvSpPr>
          <p:nvPr>
            <p:ph type="pic" sz="quarter" idx="13"/>
          </p:nvPr>
        </p:nvSpPr>
        <p:spPr>
          <a:xfrm>
            <a:off x="819730" y="1307912"/>
            <a:ext cx="3301199"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2021/12/3</a:t>
            </a:fld>
            <a:endParaRPr kumimoji="1" lang="zh-CN" altLang="en-US" dirty="0"/>
          </a:p>
        </p:txBody>
      </p:sp>
      <p:sp>
        <p:nvSpPr>
          <p:cNvPr id="27" name="灯片编号占位符 5">
            <a:extLst>
              <a:ext uri="{FF2B5EF4-FFF2-40B4-BE49-F238E27FC236}">
                <a16:creationId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4" name="图片占位符 7">
            <a:extLst>
              <a:ext uri="{FF2B5EF4-FFF2-40B4-BE49-F238E27FC236}">
                <a16:creationId xmlns:a16="http://schemas.microsoft.com/office/drawing/2014/main" id="{C57A569A-6ABE-7C4E-98CF-112822FD91FB}"/>
              </a:ext>
            </a:extLst>
          </p:cNvPr>
          <p:cNvSpPr>
            <a:spLocks noGrp="1"/>
          </p:cNvSpPr>
          <p:nvPr>
            <p:ph type="pic" sz="quarter" idx="15"/>
          </p:nvPr>
        </p:nvSpPr>
        <p:spPr>
          <a:xfrm>
            <a:off x="8071072" y="1307911"/>
            <a:ext cx="3301200"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 name="矩形 1">
            <a:extLst>
              <a:ext uri="{FF2B5EF4-FFF2-40B4-BE49-F238E27FC236}">
                <a16:creationId xmlns:a16="http://schemas.microsoft.com/office/drawing/2014/main" id="{ED62826A-4640-9D4B-9064-229E8626870F}"/>
              </a:ext>
            </a:extLst>
          </p:cNvPr>
          <p:cNvSpPr/>
          <p:nvPr userDrawn="1"/>
        </p:nvSpPr>
        <p:spPr>
          <a:xfrm>
            <a:off x="4120929" y="1302650"/>
            <a:ext cx="3950143" cy="3300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28071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有页眉页脚">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2021/12/3</a:t>
            </a:fld>
            <a:endParaRPr kumimoji="1" lang="zh-CN" altLang="en-US" dirty="0"/>
          </a:p>
        </p:txBody>
      </p:sp>
      <p:sp>
        <p:nvSpPr>
          <p:cNvPr id="27" name="灯片编号占位符 5">
            <a:extLst>
              <a:ext uri="{FF2B5EF4-FFF2-40B4-BE49-F238E27FC236}">
                <a16:creationId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219625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4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3829540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935E978A-34A4-4D72-B754-E54930073CF5}" type="slidenum">
              <a:rPr lang="zh-CN" altLang="en-US"/>
              <a:pPr>
                <a:defRPr/>
              </a:pPr>
              <a:t>‹#›</a:t>
            </a:fld>
            <a:endParaRPr lang="en-US" altLang="zh-CN"/>
          </a:p>
        </p:txBody>
      </p:sp>
    </p:spTree>
    <p:extLst>
      <p:ext uri="{BB962C8B-B14F-4D97-AF65-F5344CB8AC3E}">
        <p14:creationId xmlns:p14="http://schemas.microsoft.com/office/powerpoint/2010/main" val="262844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A21DB9C-A047-5C42-8683-35B03A3D6511}"/>
              </a:ext>
            </a:extLst>
          </p:cNvPr>
          <p:cNvSpPr/>
          <p:nvPr userDrawn="1"/>
        </p:nvSpPr>
        <p:spPr>
          <a:xfrm rot="18900000">
            <a:off x="1764630"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id="{D81DC87D-D7FF-AD46-9B9D-044835834035}"/>
              </a:ext>
            </a:extLst>
          </p:cNvPr>
          <p:cNvSpPr>
            <a:spLocks noGrp="1"/>
          </p:cNvSpPr>
          <p:nvPr>
            <p:ph type="body" sz="quarter" idx="14" hasCustomPrompt="1"/>
          </p:nvPr>
        </p:nvSpPr>
        <p:spPr>
          <a:xfrm>
            <a:off x="1718711"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id="{14C5B5DF-BF5E-7247-BEA3-5CAA1291E735}"/>
              </a:ext>
            </a:extLst>
          </p:cNvPr>
          <p:cNvSpPr>
            <a:spLocks noGrp="1"/>
          </p:cNvSpPr>
          <p:nvPr>
            <p:ph type="body" sz="quarter" idx="18" hasCustomPrompt="1"/>
          </p:nvPr>
        </p:nvSpPr>
        <p:spPr>
          <a:xfrm>
            <a:off x="171871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id="{5D43FBC4-C7A6-D24A-ABD3-F6B0236C7963}"/>
              </a:ext>
            </a:extLst>
          </p:cNvPr>
          <p:cNvSpPr>
            <a:spLocks noGrp="1"/>
          </p:cNvSpPr>
          <p:nvPr>
            <p:ph type="body" sz="quarter" idx="19" hasCustomPrompt="1"/>
          </p:nvPr>
        </p:nvSpPr>
        <p:spPr>
          <a:xfrm>
            <a:off x="171871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id="{2DE1AA57-857B-7749-A3CF-03D6FE8A18F4}"/>
              </a:ext>
            </a:extLst>
          </p:cNvPr>
          <p:cNvSpPr/>
          <p:nvPr userDrawn="1"/>
        </p:nvSpPr>
        <p:spPr>
          <a:xfrm rot="18900000">
            <a:off x="5189366" y="2621775"/>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id="{E79E1634-C154-6F42-9BF5-9DC55C7E609B}"/>
              </a:ext>
            </a:extLst>
          </p:cNvPr>
          <p:cNvSpPr>
            <a:spLocks noGrp="1"/>
          </p:cNvSpPr>
          <p:nvPr>
            <p:ph type="body" sz="quarter" idx="20" hasCustomPrompt="1"/>
          </p:nvPr>
        </p:nvSpPr>
        <p:spPr>
          <a:xfrm>
            <a:off x="5143447"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id="{699BFE45-B39B-874F-A80B-092992FD5A58}"/>
              </a:ext>
            </a:extLst>
          </p:cNvPr>
          <p:cNvSpPr>
            <a:spLocks noGrp="1"/>
          </p:cNvSpPr>
          <p:nvPr>
            <p:ph type="body" sz="quarter" idx="21" hasCustomPrompt="1"/>
          </p:nvPr>
        </p:nvSpPr>
        <p:spPr>
          <a:xfrm>
            <a:off x="5143447"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id="{6F2B2D86-5038-B846-BE3B-75D8AD4D1758}"/>
              </a:ext>
            </a:extLst>
          </p:cNvPr>
          <p:cNvSpPr>
            <a:spLocks noGrp="1"/>
          </p:cNvSpPr>
          <p:nvPr>
            <p:ph type="body" sz="quarter" idx="22" hasCustomPrompt="1"/>
          </p:nvPr>
        </p:nvSpPr>
        <p:spPr>
          <a:xfrm>
            <a:off x="5143447"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id="{70142FA7-976A-5744-BA3A-E9343E2130AA}"/>
              </a:ext>
            </a:extLst>
          </p:cNvPr>
          <p:cNvSpPr/>
          <p:nvPr userDrawn="1"/>
        </p:nvSpPr>
        <p:spPr>
          <a:xfrm rot="18900000">
            <a:off x="8526915"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id="{2B8DCAE3-753F-9642-B93E-166D1C677447}"/>
              </a:ext>
            </a:extLst>
          </p:cNvPr>
          <p:cNvSpPr>
            <a:spLocks noGrp="1"/>
          </p:cNvSpPr>
          <p:nvPr>
            <p:ph type="body" sz="quarter" idx="23" hasCustomPrompt="1"/>
          </p:nvPr>
        </p:nvSpPr>
        <p:spPr>
          <a:xfrm>
            <a:off x="8480996"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id="{8AB71BBB-5072-A84B-BB57-824CEE38F36E}"/>
              </a:ext>
            </a:extLst>
          </p:cNvPr>
          <p:cNvSpPr>
            <a:spLocks noGrp="1"/>
          </p:cNvSpPr>
          <p:nvPr>
            <p:ph type="body" sz="quarter" idx="24" hasCustomPrompt="1"/>
          </p:nvPr>
        </p:nvSpPr>
        <p:spPr>
          <a:xfrm>
            <a:off x="8480996"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id="{500CB88C-5CD9-D04F-B1A4-63F8206607CB}"/>
              </a:ext>
            </a:extLst>
          </p:cNvPr>
          <p:cNvSpPr>
            <a:spLocks noGrp="1"/>
          </p:cNvSpPr>
          <p:nvPr>
            <p:ph type="body" sz="quarter" idx="25" hasCustomPrompt="1"/>
          </p:nvPr>
        </p:nvSpPr>
        <p:spPr>
          <a:xfrm>
            <a:off x="848099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Tree>
    <p:extLst>
      <p:ext uri="{BB962C8B-B14F-4D97-AF65-F5344CB8AC3E}">
        <p14:creationId xmlns:p14="http://schemas.microsoft.com/office/powerpoint/2010/main" val="934769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A21DB9C-A047-5C42-8683-35B03A3D6511}"/>
              </a:ext>
            </a:extLst>
          </p:cNvPr>
          <p:cNvSpPr/>
          <p:nvPr userDrawn="1"/>
        </p:nvSpPr>
        <p:spPr>
          <a:xfrm rot="18900000">
            <a:off x="13164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id="{D81DC87D-D7FF-AD46-9B9D-044835834035}"/>
              </a:ext>
            </a:extLst>
          </p:cNvPr>
          <p:cNvSpPr>
            <a:spLocks noGrp="1"/>
          </p:cNvSpPr>
          <p:nvPr>
            <p:ph type="body" sz="quarter" idx="14" hasCustomPrompt="1"/>
          </p:nvPr>
        </p:nvSpPr>
        <p:spPr>
          <a:xfrm>
            <a:off x="12705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id="{14C5B5DF-BF5E-7247-BEA3-5CAA1291E735}"/>
              </a:ext>
            </a:extLst>
          </p:cNvPr>
          <p:cNvSpPr>
            <a:spLocks noGrp="1"/>
          </p:cNvSpPr>
          <p:nvPr>
            <p:ph type="body" sz="quarter" idx="18" hasCustomPrompt="1"/>
          </p:nvPr>
        </p:nvSpPr>
        <p:spPr>
          <a:xfrm>
            <a:off x="1270512"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id="{5D43FBC4-C7A6-D24A-ABD3-F6B0236C7963}"/>
              </a:ext>
            </a:extLst>
          </p:cNvPr>
          <p:cNvSpPr>
            <a:spLocks noGrp="1"/>
          </p:cNvSpPr>
          <p:nvPr>
            <p:ph type="body" sz="quarter" idx="19" hasCustomPrompt="1"/>
          </p:nvPr>
        </p:nvSpPr>
        <p:spPr>
          <a:xfrm>
            <a:off x="12705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id="{2DE1AA57-857B-7749-A3CF-03D6FE8A18F4}"/>
              </a:ext>
            </a:extLst>
          </p:cNvPr>
          <p:cNvSpPr/>
          <p:nvPr userDrawn="1"/>
        </p:nvSpPr>
        <p:spPr>
          <a:xfrm rot="18900000">
            <a:off x="387168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id="{E79E1634-C154-6F42-9BF5-9DC55C7E609B}"/>
              </a:ext>
            </a:extLst>
          </p:cNvPr>
          <p:cNvSpPr>
            <a:spLocks noGrp="1"/>
          </p:cNvSpPr>
          <p:nvPr>
            <p:ph type="body" sz="quarter" idx="20" hasCustomPrompt="1"/>
          </p:nvPr>
        </p:nvSpPr>
        <p:spPr>
          <a:xfrm>
            <a:off x="382576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id="{699BFE45-B39B-874F-A80B-092992FD5A58}"/>
              </a:ext>
            </a:extLst>
          </p:cNvPr>
          <p:cNvSpPr>
            <a:spLocks noGrp="1"/>
          </p:cNvSpPr>
          <p:nvPr>
            <p:ph type="body" sz="quarter" idx="21" hasCustomPrompt="1"/>
          </p:nvPr>
        </p:nvSpPr>
        <p:spPr>
          <a:xfrm>
            <a:off x="3825762"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id="{6F2B2D86-5038-B846-BE3B-75D8AD4D1758}"/>
              </a:ext>
            </a:extLst>
          </p:cNvPr>
          <p:cNvSpPr>
            <a:spLocks noGrp="1"/>
          </p:cNvSpPr>
          <p:nvPr>
            <p:ph type="body" sz="quarter" idx="22" hasCustomPrompt="1"/>
          </p:nvPr>
        </p:nvSpPr>
        <p:spPr>
          <a:xfrm>
            <a:off x="382576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id="{70142FA7-976A-5744-BA3A-E9343E2130AA}"/>
              </a:ext>
            </a:extLst>
          </p:cNvPr>
          <p:cNvSpPr/>
          <p:nvPr userDrawn="1"/>
        </p:nvSpPr>
        <p:spPr>
          <a:xfrm rot="18900000">
            <a:off x="8982180"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id="{2B8DCAE3-753F-9642-B93E-166D1C677447}"/>
              </a:ext>
            </a:extLst>
          </p:cNvPr>
          <p:cNvSpPr>
            <a:spLocks noGrp="1"/>
          </p:cNvSpPr>
          <p:nvPr>
            <p:ph type="body" sz="quarter" idx="23" hasCustomPrompt="1"/>
          </p:nvPr>
        </p:nvSpPr>
        <p:spPr>
          <a:xfrm>
            <a:off x="8936261"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id="{8AB71BBB-5072-A84B-BB57-824CEE38F36E}"/>
              </a:ext>
            </a:extLst>
          </p:cNvPr>
          <p:cNvSpPr>
            <a:spLocks noGrp="1"/>
          </p:cNvSpPr>
          <p:nvPr>
            <p:ph type="body" sz="quarter" idx="24" hasCustomPrompt="1"/>
          </p:nvPr>
        </p:nvSpPr>
        <p:spPr>
          <a:xfrm>
            <a:off x="893626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id="{500CB88C-5CD9-D04F-B1A4-63F8206607CB}"/>
              </a:ext>
            </a:extLst>
          </p:cNvPr>
          <p:cNvSpPr>
            <a:spLocks noGrp="1"/>
          </p:cNvSpPr>
          <p:nvPr>
            <p:ph type="body" sz="quarter" idx="25" hasCustomPrompt="1"/>
          </p:nvPr>
        </p:nvSpPr>
        <p:spPr>
          <a:xfrm>
            <a:off x="893626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id="{1B07D63A-D753-A247-8BD6-3A088FBCAD7D}"/>
              </a:ext>
            </a:extLst>
          </p:cNvPr>
          <p:cNvSpPr/>
          <p:nvPr userDrawn="1"/>
        </p:nvSpPr>
        <p:spPr>
          <a:xfrm rot="18900000">
            <a:off x="64269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id="{B1A0EF8A-964C-5641-8D7B-4423841E5452}"/>
              </a:ext>
            </a:extLst>
          </p:cNvPr>
          <p:cNvSpPr>
            <a:spLocks noGrp="1"/>
          </p:cNvSpPr>
          <p:nvPr>
            <p:ph type="body" sz="quarter" idx="26" hasCustomPrompt="1"/>
          </p:nvPr>
        </p:nvSpPr>
        <p:spPr>
          <a:xfrm>
            <a:off x="63810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id="{83039C52-CFB3-7D41-9C65-FB635301703C}"/>
              </a:ext>
            </a:extLst>
          </p:cNvPr>
          <p:cNvSpPr>
            <a:spLocks noGrp="1"/>
          </p:cNvSpPr>
          <p:nvPr>
            <p:ph type="body" sz="quarter" idx="27" hasCustomPrompt="1"/>
          </p:nvPr>
        </p:nvSpPr>
        <p:spPr>
          <a:xfrm>
            <a:off x="6381012" y="3535672"/>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34" name="文本占位符 28">
            <a:extLst>
              <a:ext uri="{FF2B5EF4-FFF2-40B4-BE49-F238E27FC236}">
                <a16:creationId xmlns:a16="http://schemas.microsoft.com/office/drawing/2014/main" id="{DC7F136A-C920-7A44-8EB1-B12A337B46B5}"/>
              </a:ext>
            </a:extLst>
          </p:cNvPr>
          <p:cNvSpPr>
            <a:spLocks noGrp="1"/>
          </p:cNvSpPr>
          <p:nvPr>
            <p:ph type="body" sz="quarter" idx="28" hasCustomPrompt="1"/>
          </p:nvPr>
        </p:nvSpPr>
        <p:spPr>
          <a:xfrm>
            <a:off x="63810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263282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A21DB9C-A047-5C42-8683-35B03A3D6511}"/>
              </a:ext>
            </a:extLst>
          </p:cNvPr>
          <p:cNvSpPr/>
          <p:nvPr userDrawn="1"/>
        </p:nvSpPr>
        <p:spPr>
          <a:xfrm rot="18900000">
            <a:off x="946425"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id="{D81DC87D-D7FF-AD46-9B9D-044835834035}"/>
              </a:ext>
            </a:extLst>
          </p:cNvPr>
          <p:cNvSpPr>
            <a:spLocks noGrp="1"/>
          </p:cNvSpPr>
          <p:nvPr>
            <p:ph type="body" sz="quarter" idx="14" hasCustomPrompt="1"/>
          </p:nvPr>
        </p:nvSpPr>
        <p:spPr>
          <a:xfrm>
            <a:off x="900506"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id="{14C5B5DF-BF5E-7247-BEA3-5CAA1291E735}"/>
              </a:ext>
            </a:extLst>
          </p:cNvPr>
          <p:cNvSpPr>
            <a:spLocks noGrp="1"/>
          </p:cNvSpPr>
          <p:nvPr>
            <p:ph type="body" sz="quarter" idx="18" hasCustomPrompt="1"/>
          </p:nvPr>
        </p:nvSpPr>
        <p:spPr>
          <a:xfrm>
            <a:off x="900506"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0" name="文本占位符 28">
            <a:extLst>
              <a:ext uri="{FF2B5EF4-FFF2-40B4-BE49-F238E27FC236}">
                <a16:creationId xmlns:a16="http://schemas.microsoft.com/office/drawing/2014/main" id="{5D43FBC4-C7A6-D24A-ABD3-F6B0236C7963}"/>
              </a:ext>
            </a:extLst>
          </p:cNvPr>
          <p:cNvSpPr>
            <a:spLocks noGrp="1"/>
          </p:cNvSpPr>
          <p:nvPr>
            <p:ph type="body" sz="quarter" idx="19" hasCustomPrompt="1"/>
          </p:nvPr>
        </p:nvSpPr>
        <p:spPr>
          <a:xfrm>
            <a:off x="90050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id="{2DE1AA57-857B-7749-A3CF-03D6FE8A18F4}"/>
              </a:ext>
            </a:extLst>
          </p:cNvPr>
          <p:cNvSpPr/>
          <p:nvPr userDrawn="1"/>
        </p:nvSpPr>
        <p:spPr>
          <a:xfrm rot="18900000">
            <a:off x="3140204"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id="{E79E1634-C154-6F42-9BF5-9DC55C7E609B}"/>
              </a:ext>
            </a:extLst>
          </p:cNvPr>
          <p:cNvSpPr>
            <a:spLocks noGrp="1"/>
          </p:cNvSpPr>
          <p:nvPr>
            <p:ph type="body" sz="quarter" idx="20" hasCustomPrompt="1"/>
          </p:nvPr>
        </p:nvSpPr>
        <p:spPr>
          <a:xfrm>
            <a:off x="3094285"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id="{699BFE45-B39B-874F-A80B-092992FD5A58}"/>
              </a:ext>
            </a:extLst>
          </p:cNvPr>
          <p:cNvSpPr>
            <a:spLocks noGrp="1"/>
          </p:cNvSpPr>
          <p:nvPr>
            <p:ph type="body" sz="quarter" idx="21" hasCustomPrompt="1"/>
          </p:nvPr>
        </p:nvSpPr>
        <p:spPr>
          <a:xfrm>
            <a:off x="3094285" y="3535671"/>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4" name="文本占位符 28">
            <a:extLst>
              <a:ext uri="{FF2B5EF4-FFF2-40B4-BE49-F238E27FC236}">
                <a16:creationId xmlns:a16="http://schemas.microsoft.com/office/drawing/2014/main" id="{6F2B2D86-5038-B846-BE3B-75D8AD4D1758}"/>
              </a:ext>
            </a:extLst>
          </p:cNvPr>
          <p:cNvSpPr>
            <a:spLocks noGrp="1"/>
          </p:cNvSpPr>
          <p:nvPr>
            <p:ph type="body" sz="quarter" idx="22" hasCustomPrompt="1"/>
          </p:nvPr>
        </p:nvSpPr>
        <p:spPr>
          <a:xfrm>
            <a:off x="3094285"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id="{70142FA7-976A-5744-BA3A-E9343E2130AA}"/>
              </a:ext>
            </a:extLst>
          </p:cNvPr>
          <p:cNvSpPr/>
          <p:nvPr userDrawn="1"/>
        </p:nvSpPr>
        <p:spPr>
          <a:xfrm rot="18900000">
            <a:off x="972154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id="{2B8DCAE3-753F-9642-B93E-166D1C677447}"/>
              </a:ext>
            </a:extLst>
          </p:cNvPr>
          <p:cNvSpPr>
            <a:spLocks noGrp="1"/>
          </p:cNvSpPr>
          <p:nvPr>
            <p:ph type="body" sz="quarter" idx="23" hasCustomPrompt="1"/>
          </p:nvPr>
        </p:nvSpPr>
        <p:spPr>
          <a:xfrm>
            <a:off x="967562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id="{8AB71BBB-5072-A84B-BB57-824CEE38F36E}"/>
              </a:ext>
            </a:extLst>
          </p:cNvPr>
          <p:cNvSpPr>
            <a:spLocks noGrp="1"/>
          </p:cNvSpPr>
          <p:nvPr>
            <p:ph type="body" sz="quarter" idx="24" hasCustomPrompt="1"/>
          </p:nvPr>
        </p:nvSpPr>
        <p:spPr>
          <a:xfrm>
            <a:off x="9675624"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8" name="文本占位符 28">
            <a:extLst>
              <a:ext uri="{FF2B5EF4-FFF2-40B4-BE49-F238E27FC236}">
                <a16:creationId xmlns:a16="http://schemas.microsoft.com/office/drawing/2014/main" id="{500CB88C-5CD9-D04F-B1A4-63F8206607CB}"/>
              </a:ext>
            </a:extLst>
          </p:cNvPr>
          <p:cNvSpPr>
            <a:spLocks noGrp="1"/>
          </p:cNvSpPr>
          <p:nvPr>
            <p:ph type="body" sz="quarter" idx="25" hasCustomPrompt="1"/>
          </p:nvPr>
        </p:nvSpPr>
        <p:spPr>
          <a:xfrm>
            <a:off x="967562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id="{1B07D63A-D753-A247-8BD6-3A088FBCAD7D}"/>
              </a:ext>
            </a:extLst>
          </p:cNvPr>
          <p:cNvSpPr/>
          <p:nvPr userDrawn="1"/>
        </p:nvSpPr>
        <p:spPr>
          <a:xfrm rot="18900000">
            <a:off x="533398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id="{B1A0EF8A-964C-5641-8D7B-4423841E5452}"/>
              </a:ext>
            </a:extLst>
          </p:cNvPr>
          <p:cNvSpPr>
            <a:spLocks noGrp="1"/>
          </p:cNvSpPr>
          <p:nvPr>
            <p:ph type="body" sz="quarter" idx="26" hasCustomPrompt="1"/>
          </p:nvPr>
        </p:nvSpPr>
        <p:spPr>
          <a:xfrm>
            <a:off x="528806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id="{83039C52-CFB3-7D41-9C65-FB635301703C}"/>
              </a:ext>
            </a:extLst>
          </p:cNvPr>
          <p:cNvSpPr>
            <a:spLocks noGrp="1"/>
          </p:cNvSpPr>
          <p:nvPr>
            <p:ph type="body" sz="quarter" idx="27" hasCustomPrompt="1"/>
          </p:nvPr>
        </p:nvSpPr>
        <p:spPr>
          <a:xfrm>
            <a:off x="5288064" y="3535672"/>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4" name="文本占位符 28">
            <a:extLst>
              <a:ext uri="{FF2B5EF4-FFF2-40B4-BE49-F238E27FC236}">
                <a16:creationId xmlns:a16="http://schemas.microsoft.com/office/drawing/2014/main" id="{DC7F136A-C920-7A44-8EB1-B12A337B46B5}"/>
              </a:ext>
            </a:extLst>
          </p:cNvPr>
          <p:cNvSpPr>
            <a:spLocks noGrp="1"/>
          </p:cNvSpPr>
          <p:nvPr>
            <p:ph type="body" sz="quarter" idx="28" hasCustomPrompt="1"/>
          </p:nvPr>
        </p:nvSpPr>
        <p:spPr>
          <a:xfrm>
            <a:off x="528806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35" name="圆角矩形 34">
            <a:extLst>
              <a:ext uri="{FF2B5EF4-FFF2-40B4-BE49-F238E27FC236}">
                <a16:creationId xmlns:a16="http://schemas.microsoft.com/office/drawing/2014/main" id="{C48B46EA-F484-024D-AECD-29B97675B109}"/>
              </a:ext>
            </a:extLst>
          </p:cNvPr>
          <p:cNvSpPr/>
          <p:nvPr userDrawn="1"/>
        </p:nvSpPr>
        <p:spPr>
          <a:xfrm rot="18900000">
            <a:off x="7527762" y="2621777"/>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占位符 17">
            <a:extLst>
              <a:ext uri="{FF2B5EF4-FFF2-40B4-BE49-F238E27FC236}">
                <a16:creationId xmlns:a16="http://schemas.microsoft.com/office/drawing/2014/main" id="{A355EE99-EE1C-2C4E-B99A-ADE671196C55}"/>
              </a:ext>
            </a:extLst>
          </p:cNvPr>
          <p:cNvSpPr>
            <a:spLocks noGrp="1"/>
          </p:cNvSpPr>
          <p:nvPr>
            <p:ph type="body" sz="quarter" idx="29" hasCustomPrompt="1"/>
          </p:nvPr>
        </p:nvSpPr>
        <p:spPr>
          <a:xfrm>
            <a:off x="7481843" y="2753333"/>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7" name="文本占位符 28">
            <a:extLst>
              <a:ext uri="{FF2B5EF4-FFF2-40B4-BE49-F238E27FC236}">
                <a16:creationId xmlns:a16="http://schemas.microsoft.com/office/drawing/2014/main" id="{313E327F-AC61-CD43-93FB-EC3F3B0B02B3}"/>
              </a:ext>
            </a:extLst>
          </p:cNvPr>
          <p:cNvSpPr>
            <a:spLocks noGrp="1"/>
          </p:cNvSpPr>
          <p:nvPr>
            <p:ph type="body" sz="quarter" idx="30" hasCustomPrompt="1"/>
          </p:nvPr>
        </p:nvSpPr>
        <p:spPr>
          <a:xfrm>
            <a:off x="7481843" y="3535673"/>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8" name="文本占位符 28">
            <a:extLst>
              <a:ext uri="{FF2B5EF4-FFF2-40B4-BE49-F238E27FC236}">
                <a16:creationId xmlns:a16="http://schemas.microsoft.com/office/drawing/2014/main" id="{88F8F822-161A-0844-BF7A-F9302D0FA28F}"/>
              </a:ext>
            </a:extLst>
          </p:cNvPr>
          <p:cNvSpPr>
            <a:spLocks noGrp="1"/>
          </p:cNvSpPr>
          <p:nvPr>
            <p:ph type="body" sz="quarter" idx="31" hasCustomPrompt="1"/>
          </p:nvPr>
        </p:nvSpPr>
        <p:spPr>
          <a:xfrm>
            <a:off x="7481843"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3290870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tile tx="0" ty="-1016000" sx="100000" sy="100000" flip="none" algn="tl"/>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41" name="矩形 40">
            <a:extLst>
              <a:ext uri="{FF2B5EF4-FFF2-40B4-BE49-F238E27FC236}">
                <a16:creationId xmlns:a16="http://schemas.microsoft.com/office/drawing/2014/main" id="{33F9B6D6-9B47-1546-B0A5-C9F3DA4C6233}"/>
              </a:ext>
            </a:extLst>
          </p:cNvPr>
          <p:cNvSpPr/>
          <p:nvPr userDrawn="1"/>
        </p:nvSpPr>
        <p:spPr>
          <a:xfrm>
            <a:off x="0" y="-1"/>
            <a:ext cx="12192000" cy="1143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6F0EF99C-AE37-F74B-9E4E-4AE6ABC557DB}"/>
              </a:ext>
            </a:extLst>
          </p:cNvPr>
          <p:cNvSpPr/>
          <p:nvPr userDrawn="1"/>
        </p:nvSpPr>
        <p:spPr>
          <a:xfrm>
            <a:off x="-1" y="3615559"/>
            <a:ext cx="12192000" cy="324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FCEED001-8BDF-A748-B056-A928672A4A8C}"/>
              </a:ext>
            </a:extLst>
          </p:cNvPr>
          <p:cNvSpPr/>
          <p:nvPr userDrawn="1"/>
        </p:nvSpPr>
        <p:spPr>
          <a:xfrm>
            <a:off x="2501461" y="1143395"/>
            <a:ext cx="2469931" cy="2472164"/>
          </a:xfrm>
          <a:prstGeom prst="rect">
            <a:avLst/>
          </a:prstGeom>
          <a:solidFill>
            <a:srgbClr val="05254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占位符 17">
            <a:extLst>
              <a:ext uri="{FF2B5EF4-FFF2-40B4-BE49-F238E27FC236}">
                <a16:creationId xmlns:a16="http://schemas.microsoft.com/office/drawing/2014/main" id="{B2D4FE1A-00BC-CE46-BDD9-4F22A6F9A9E9}"/>
              </a:ext>
            </a:extLst>
          </p:cNvPr>
          <p:cNvSpPr>
            <a:spLocks noGrp="1"/>
          </p:cNvSpPr>
          <p:nvPr>
            <p:ph type="body" sz="quarter" idx="14" hasCustomPrompt="1"/>
          </p:nvPr>
        </p:nvSpPr>
        <p:spPr>
          <a:xfrm>
            <a:off x="2868476" y="1910441"/>
            <a:ext cx="1735899" cy="938072"/>
          </a:xfrm>
        </p:spPr>
        <p:txBody>
          <a:bodyPr>
            <a:noAutofit/>
          </a:bodyPr>
          <a:lstStyle>
            <a:lvl1pPr marL="0" indent="0" algn="l">
              <a:buNone/>
              <a:defRPr sz="7200" b="1">
                <a:solidFill>
                  <a:schemeClr val="bg1"/>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45" name="文本占位符 28">
            <a:extLst>
              <a:ext uri="{FF2B5EF4-FFF2-40B4-BE49-F238E27FC236}">
                <a16:creationId xmlns:a16="http://schemas.microsoft.com/office/drawing/2014/main" id="{801A2D68-8A22-364C-95EE-5A6D708107E8}"/>
              </a:ext>
            </a:extLst>
          </p:cNvPr>
          <p:cNvSpPr>
            <a:spLocks noGrp="1"/>
          </p:cNvSpPr>
          <p:nvPr>
            <p:ph type="body" sz="quarter" idx="19" hasCustomPrompt="1"/>
          </p:nvPr>
        </p:nvSpPr>
        <p:spPr>
          <a:xfrm>
            <a:off x="679788" y="4067504"/>
            <a:ext cx="2841178" cy="525518"/>
          </a:xfrm>
        </p:spPr>
        <p:txBody>
          <a:bodyPr>
            <a:noAutofit/>
          </a:bodyPr>
          <a:lstStyle>
            <a:lvl1pPr marL="0" indent="0" algn="l">
              <a:buNone/>
              <a:defRPr sz="3600" b="1">
                <a:solidFill>
                  <a:schemeClr val="tx1">
                    <a:lumMod val="85000"/>
                    <a:lumOff val="1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请输入标题</a:t>
            </a:r>
          </a:p>
        </p:txBody>
      </p:sp>
      <p:sp>
        <p:nvSpPr>
          <p:cNvPr id="47" name="文本占位符 28">
            <a:extLst>
              <a:ext uri="{FF2B5EF4-FFF2-40B4-BE49-F238E27FC236}">
                <a16:creationId xmlns:a16="http://schemas.microsoft.com/office/drawing/2014/main" id="{53DBCC19-C688-F045-9D56-C7034B8469DB}"/>
              </a:ext>
            </a:extLst>
          </p:cNvPr>
          <p:cNvSpPr>
            <a:spLocks noGrp="1"/>
          </p:cNvSpPr>
          <p:nvPr>
            <p:ph type="body" sz="quarter" idx="20" hasCustomPrompt="1"/>
          </p:nvPr>
        </p:nvSpPr>
        <p:spPr>
          <a:xfrm>
            <a:off x="679787" y="4711260"/>
            <a:ext cx="6266951" cy="1003345"/>
          </a:xfrm>
        </p:spPr>
        <p:txBody>
          <a:bodyPr>
            <a:noAutofit/>
          </a:bodyPr>
          <a:lstStyle>
            <a:lvl1pPr marL="0" marR="0" indent="0" algn="dist"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a:solidFill>
                  <a:schemeClr val="tx1">
                    <a:lumMod val="65000"/>
                    <a:lumOff val="3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dirty="0"/>
              <a:t>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a:t>
            </a:r>
          </a:p>
        </p:txBody>
      </p:sp>
    </p:spTree>
    <p:extLst>
      <p:ext uri="{BB962C8B-B14F-4D97-AF65-F5344CB8AC3E}">
        <p14:creationId xmlns:p14="http://schemas.microsoft.com/office/powerpoint/2010/main" val="1989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33EA77B-0228-5249-AF81-A14A46E39F03}"/>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0764846C-90A9-AC48-9C37-3E1844FC72C5}"/>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E74E4B05-510E-2A46-9F25-2B50A5AFC625}"/>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内容占位符 2">
            <a:extLst>
              <a:ext uri="{FF2B5EF4-FFF2-40B4-BE49-F238E27FC236}">
                <a16:creationId xmlns:a16="http://schemas.microsoft.com/office/drawing/2014/main" id="{2CC40D2F-F255-364E-9F37-F9DC521DD667}"/>
              </a:ext>
            </a:extLst>
          </p:cNvPr>
          <p:cNvSpPr>
            <a:spLocks noGrp="1"/>
          </p:cNvSpPr>
          <p:nvPr>
            <p:ph idx="1"/>
          </p:nvPr>
        </p:nvSpPr>
        <p:spPr>
          <a:xfrm>
            <a:off x="319544" y="1113503"/>
            <a:ext cx="11567656" cy="5361039"/>
          </a:xfrm>
        </p:spPr>
        <p:txBody>
          <a:bodyPr>
            <a:normAutofit/>
          </a:bodyPr>
          <a:lstStyle>
            <a:lvl1pPr marL="0" indent="0" algn="just">
              <a:buNone/>
              <a:defRPr sz="20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9" name="矩形 8">
            <a:extLst>
              <a:ext uri="{FF2B5EF4-FFF2-40B4-BE49-F238E27FC236}">
                <a16:creationId xmlns:a16="http://schemas.microsoft.com/office/drawing/2014/main" id="{E63D74DB-C2D9-0040-8035-355F84A45675}"/>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a:extLst>
              <a:ext uri="{FF2B5EF4-FFF2-40B4-BE49-F238E27FC236}">
                <a16:creationId xmlns:a16="http://schemas.microsoft.com/office/drawing/2014/main" id="{A78F3913-B855-BB4A-8D74-A4AABE8AD141}"/>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1" name="日期占位符 3">
            <a:extLst>
              <a:ext uri="{FF2B5EF4-FFF2-40B4-BE49-F238E27FC236}">
                <a16:creationId xmlns:a16="http://schemas.microsoft.com/office/drawing/2014/main" id="{77422D53-5A98-BE4B-A173-B357707309A3}"/>
              </a:ext>
            </a:extLst>
          </p:cNvPr>
          <p:cNvSpPr>
            <a:spLocks noGrp="1"/>
          </p:cNvSpPr>
          <p:nvPr>
            <p:ph type="dt" sz="half" idx="10"/>
          </p:nvPr>
        </p:nvSpPr>
        <p:spPr>
          <a:xfrm>
            <a:off x="0" y="6546433"/>
            <a:ext cx="1083197" cy="307777"/>
          </a:xfrm>
        </p:spPr>
        <p:txBody>
          <a:bodyPr/>
          <a:lstStyle>
            <a:lvl1pPr>
              <a:defRPr sz="1200"/>
            </a:lvl1pPr>
          </a:lstStyle>
          <a:p>
            <a:fld id="{D342AF8A-6C9F-6440-B81F-0F8AB8C85483}" type="datetime1">
              <a:rPr kumimoji="1" lang="zh-CN" altLang="en-US" smtClean="0"/>
              <a:pPr/>
              <a:t>2021/12/3</a:t>
            </a:fld>
            <a:endParaRPr kumimoji="1" lang="zh-CN" altLang="en-US" dirty="0"/>
          </a:p>
        </p:txBody>
      </p:sp>
      <p:sp>
        <p:nvSpPr>
          <p:cNvPr id="12" name="灯片编号占位符 5">
            <a:extLst>
              <a:ext uri="{FF2B5EF4-FFF2-40B4-BE49-F238E27FC236}">
                <a16:creationId xmlns:a16="http://schemas.microsoft.com/office/drawing/2014/main" id="{96613E98-E38C-574D-A524-97D804FCFE3A}"/>
              </a:ext>
            </a:extLst>
          </p:cNvPr>
          <p:cNvSpPr>
            <a:spLocks noGrp="1"/>
          </p:cNvSpPr>
          <p:nvPr>
            <p:ph type="sldNum" sz="quarter" idx="12"/>
          </p:nvPr>
        </p:nvSpPr>
        <p:spPr>
          <a:xfrm>
            <a:off x="10873451" y="6567586"/>
            <a:ext cx="1318549" cy="307777"/>
          </a:xfrm>
        </p:spPr>
        <p:txBody>
          <a:bodyPr/>
          <a:lstStyle>
            <a:lvl1pPr>
              <a:defRPr sz="1200"/>
            </a:lvl1pPr>
          </a:lstStyle>
          <a:p>
            <a:r>
              <a:rPr kumimoji="1" lang="en-US" altLang="zh-CN" dirty="0"/>
              <a:t>PAGE</a:t>
            </a:r>
            <a:r>
              <a:rPr kumimoji="1" lang="zh-CN" altLang="en-US" dirty="0"/>
              <a:t> </a:t>
            </a:r>
            <a:fld id="{45C466B8-AFC2-AE4B-94BC-EF87A0F7179E}" type="slidenum">
              <a:rPr kumimoji="1" lang="zh-CN" altLang="en-US" smtClean="0"/>
              <a:pPr/>
              <a:t>‹#›</a:t>
            </a:fld>
            <a:endParaRPr kumimoji="1" lang="zh-CN" altLang="en-US" dirty="0"/>
          </a:p>
        </p:txBody>
      </p:sp>
      <p:cxnSp>
        <p:nvCxnSpPr>
          <p:cNvPr id="14" name="直线连接符 13">
            <a:extLst>
              <a:ext uri="{FF2B5EF4-FFF2-40B4-BE49-F238E27FC236}">
                <a16:creationId xmlns:a16="http://schemas.microsoft.com/office/drawing/2014/main" id="{2BD93424-0D85-F34D-9229-53206562079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17">
            <a:extLst>
              <a:ext uri="{FF2B5EF4-FFF2-40B4-BE49-F238E27FC236}">
                <a16:creationId xmlns:a16="http://schemas.microsoft.com/office/drawing/2014/main" id="{7F74EC0B-1D80-CF47-8A2C-C8CF09A1271C}"/>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90926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图片">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CC40D2F-F255-364E-9F37-F9DC521DD667}"/>
              </a:ext>
            </a:extLst>
          </p:cNvPr>
          <p:cNvSpPr>
            <a:spLocks noGrp="1"/>
          </p:cNvSpPr>
          <p:nvPr>
            <p:ph idx="1"/>
          </p:nvPr>
        </p:nvSpPr>
        <p:spPr>
          <a:xfrm>
            <a:off x="819726" y="1307939"/>
            <a:ext cx="5276274" cy="4869024"/>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8" name="图片占位符 7">
            <a:extLst>
              <a:ext uri="{FF2B5EF4-FFF2-40B4-BE49-F238E27FC236}">
                <a16:creationId xmlns:a16="http://schemas.microsoft.com/office/drawing/2014/main" id="{61DE62F5-BBBB-E149-AE2E-D5AF6A79E7EC}"/>
              </a:ext>
            </a:extLst>
          </p:cNvPr>
          <p:cNvSpPr>
            <a:spLocks noGrp="1"/>
          </p:cNvSpPr>
          <p:nvPr>
            <p:ph type="pic" sz="quarter" idx="13"/>
          </p:nvPr>
        </p:nvSpPr>
        <p:spPr>
          <a:xfrm>
            <a:off x="6095999" y="1307911"/>
            <a:ext cx="5275801" cy="4869023"/>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0" name="日期占位符 3">
            <a:extLst>
              <a:ext uri="{FF2B5EF4-FFF2-40B4-BE49-F238E27FC236}">
                <a16:creationId xmlns:a16="http://schemas.microsoft.com/office/drawing/2014/main" id="{EA027C1F-14D3-A144-97B8-D819AE80119C}"/>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2021/12/3</a:t>
            </a:fld>
            <a:endParaRPr kumimoji="1" lang="zh-CN" altLang="en-US" dirty="0"/>
          </a:p>
        </p:txBody>
      </p:sp>
      <p:sp>
        <p:nvSpPr>
          <p:cNvPr id="21" name="灯片编号占位符 5">
            <a:extLst>
              <a:ext uri="{FF2B5EF4-FFF2-40B4-BE49-F238E27FC236}">
                <a16:creationId xmlns:a16="http://schemas.microsoft.com/office/drawing/2014/main" id="{F72A7420-6D66-CE45-807C-782921E592A4}"/>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2" name="文本框 21">
            <a:extLst>
              <a:ext uri="{FF2B5EF4-FFF2-40B4-BE49-F238E27FC236}">
                <a16:creationId xmlns:a16="http://schemas.microsoft.com/office/drawing/2014/main" id="{59CC70D9-74FD-2D4C-AEE0-1AC1B0FEE019}"/>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3" name="直线连接符 22">
            <a:extLst>
              <a:ext uri="{FF2B5EF4-FFF2-40B4-BE49-F238E27FC236}">
                <a16:creationId xmlns:a16="http://schemas.microsoft.com/office/drawing/2014/main" id="{4106BF44-1836-4044-ACD5-14064A03549F}"/>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85F1D93-12E1-194C-9181-A8BED9BEB85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73309AD5-EDEB-0942-AAF9-308898CE4D62}"/>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3AA42D3E-700C-DF45-B000-D1C6004A45E9}"/>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18E110D1-3D68-464A-B14B-CC91699F3C2B}"/>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1">
            <a:extLst>
              <a:ext uri="{FF2B5EF4-FFF2-40B4-BE49-F238E27FC236}">
                <a16:creationId xmlns:a16="http://schemas.microsoft.com/office/drawing/2014/main" id="{687D5EC6-4CB2-F044-8842-C2938E907B18}"/>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29" name="文本占位符 17">
            <a:extLst>
              <a:ext uri="{FF2B5EF4-FFF2-40B4-BE49-F238E27FC236}">
                <a16:creationId xmlns:a16="http://schemas.microsoft.com/office/drawing/2014/main" id="{1C7B6F92-37C4-1040-BB22-9D0D8B42F86B}"/>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06856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id="{FF7BABF4-43D8-2F4F-A4ED-C7E5587EE453}"/>
              </a:ext>
            </a:extLst>
          </p:cNvPr>
          <p:cNvSpPr>
            <a:spLocks noGrp="1"/>
          </p:cNvSpPr>
          <p:nvPr>
            <p:ph idx="1"/>
          </p:nvPr>
        </p:nvSpPr>
        <p:spPr>
          <a:xfrm>
            <a:off x="819729" y="3909847"/>
            <a:ext cx="10552543" cy="2267115"/>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id="{A1CB9C66-E9C6-734F-82DE-A1EFCFFF292E}"/>
              </a:ext>
            </a:extLst>
          </p:cNvPr>
          <p:cNvSpPr>
            <a:spLocks noGrp="1"/>
          </p:cNvSpPr>
          <p:nvPr>
            <p:ph type="pic" sz="quarter" idx="13"/>
          </p:nvPr>
        </p:nvSpPr>
        <p:spPr>
          <a:xfrm>
            <a:off x="819729" y="1307912"/>
            <a:ext cx="10552543" cy="236519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2021/12/3</a:t>
            </a:fld>
            <a:endParaRPr kumimoji="1" lang="zh-CN" altLang="en-US" dirty="0"/>
          </a:p>
        </p:txBody>
      </p:sp>
      <p:sp>
        <p:nvSpPr>
          <p:cNvPr id="27" name="灯片编号占位符 5">
            <a:extLst>
              <a:ext uri="{FF2B5EF4-FFF2-40B4-BE49-F238E27FC236}">
                <a16:creationId xmlns:a16="http://schemas.microsoft.com/office/drawing/2014/main"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139586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306074C6-4750-2A45-BDFC-3267D3D3A8CA}"/>
              </a:ext>
            </a:extLst>
          </p:cNvPr>
          <p:cNvSpPr>
            <a:spLocks noGrp="1"/>
          </p:cNvSpPr>
          <p:nvPr>
            <p:ph type="pic" sz="quarter" idx="13"/>
          </p:nvPr>
        </p:nvSpPr>
        <p:spPr>
          <a:xfrm>
            <a:off x="118523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2021/12/3</a:t>
            </a:fld>
            <a:endParaRPr kumimoji="1" lang="zh-CN" altLang="en-US" dirty="0"/>
          </a:p>
        </p:txBody>
      </p:sp>
      <p:sp>
        <p:nvSpPr>
          <p:cNvPr id="10" name="灯片编号占位符 5">
            <a:extLst>
              <a:ext uri="{FF2B5EF4-FFF2-40B4-BE49-F238E27FC236}">
                <a16:creationId xmlns:a16="http://schemas.microsoft.com/office/drawing/2014/main"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0" name="图片占位符 7">
            <a:extLst>
              <a:ext uri="{FF2B5EF4-FFF2-40B4-BE49-F238E27FC236}">
                <a16:creationId xmlns:a16="http://schemas.microsoft.com/office/drawing/2014/main" id="{C8F720DE-D331-054F-B5DA-20BCEDC70A67}"/>
              </a:ext>
            </a:extLst>
          </p:cNvPr>
          <p:cNvSpPr>
            <a:spLocks noGrp="1"/>
          </p:cNvSpPr>
          <p:nvPr>
            <p:ph type="pic" sz="quarter" idx="15"/>
          </p:nvPr>
        </p:nvSpPr>
        <p:spPr>
          <a:xfrm>
            <a:off x="4835526"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1" name="图片占位符 7">
            <a:extLst>
              <a:ext uri="{FF2B5EF4-FFF2-40B4-BE49-F238E27FC236}">
                <a16:creationId xmlns:a16="http://schemas.microsoft.com/office/drawing/2014/main" id="{0DC06DAC-F3F5-8B4F-96E9-3ACE5672CE55}"/>
              </a:ext>
            </a:extLst>
          </p:cNvPr>
          <p:cNvSpPr>
            <a:spLocks noGrp="1"/>
          </p:cNvSpPr>
          <p:nvPr>
            <p:ph type="pic" sz="quarter" idx="16"/>
          </p:nvPr>
        </p:nvSpPr>
        <p:spPr>
          <a:xfrm>
            <a:off x="848582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Tree>
    <p:extLst>
      <p:ext uri="{BB962C8B-B14F-4D97-AF65-F5344CB8AC3E}">
        <p14:creationId xmlns:p14="http://schemas.microsoft.com/office/powerpoint/2010/main" val="3518554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5CAAD63-2FBE-1642-BED1-75BBF93D8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7CC6DA2-57E5-D146-8613-29A6D3C3E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3460395-21AB-7648-A2F5-BBE6ABFDC717}"/>
              </a:ext>
            </a:extLst>
          </p:cNvPr>
          <p:cNvSpPr>
            <a:spLocks noGrp="1"/>
          </p:cNvSpPr>
          <p:nvPr>
            <p:ph type="dt" sz="half" idx="2"/>
          </p:nvPr>
        </p:nvSpPr>
        <p:spPr>
          <a:xfrm>
            <a:off x="838200" y="6356350"/>
            <a:ext cx="240949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9F100-E294-4B47-BE5D-7E0607444C1F}" type="datetime1">
              <a:rPr kumimoji="1" lang="zh-CN" altLang="en-US" smtClean="0"/>
              <a:t>2021/12/3</a:t>
            </a:fld>
            <a:endParaRPr kumimoji="1" lang="zh-CN" altLang="en-US"/>
          </a:p>
        </p:txBody>
      </p:sp>
      <p:sp>
        <p:nvSpPr>
          <p:cNvPr id="5" name="页脚占位符 4">
            <a:extLst>
              <a:ext uri="{FF2B5EF4-FFF2-40B4-BE49-F238E27FC236}">
                <a16:creationId xmlns:a16="http://schemas.microsoft.com/office/drawing/2014/main" id="{E158EC5E-14F4-0145-BE8C-CC881B3052BD}"/>
              </a:ext>
            </a:extLst>
          </p:cNvPr>
          <p:cNvSpPr>
            <a:spLocks noGrp="1"/>
          </p:cNvSpPr>
          <p:nvPr>
            <p:ph type="ftr" sz="quarter" idx="3"/>
          </p:nvPr>
        </p:nvSpPr>
        <p:spPr>
          <a:xfrm>
            <a:off x="3247697" y="6356350"/>
            <a:ext cx="5696608"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kumimoji="1" lang="en" altLang="zh-CN" dirty="0"/>
              <a:t>BEIJING UNIVERSITY OF POSTS AND TELECOMMUNICATIONS &amp; HUAWEI</a:t>
            </a:r>
          </a:p>
        </p:txBody>
      </p:sp>
      <p:sp>
        <p:nvSpPr>
          <p:cNvPr id="6" name="灯片编号占位符 5">
            <a:extLst>
              <a:ext uri="{FF2B5EF4-FFF2-40B4-BE49-F238E27FC236}">
                <a16:creationId xmlns:a16="http://schemas.microsoft.com/office/drawing/2014/main" id="{63F62BE4-37D6-4A44-8618-0A35D4A7B145}"/>
              </a:ext>
            </a:extLst>
          </p:cNvPr>
          <p:cNvSpPr>
            <a:spLocks noGrp="1"/>
          </p:cNvSpPr>
          <p:nvPr>
            <p:ph type="sldNum" sz="quarter" idx="4"/>
          </p:nvPr>
        </p:nvSpPr>
        <p:spPr>
          <a:xfrm>
            <a:off x="8933794" y="6356350"/>
            <a:ext cx="242000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466B8-AFC2-AE4B-94BC-EF87A0F7179E}" type="slidenum">
              <a:rPr kumimoji="1" lang="zh-CN" altLang="en-US" smtClean="0"/>
              <a:t>‹#›</a:t>
            </a:fld>
            <a:endParaRPr kumimoji="1" lang="zh-CN" altLang="en-US"/>
          </a:p>
        </p:txBody>
      </p:sp>
    </p:spTree>
    <p:extLst>
      <p:ext uri="{BB962C8B-B14F-4D97-AF65-F5344CB8AC3E}">
        <p14:creationId xmlns:p14="http://schemas.microsoft.com/office/powerpoint/2010/main" val="2318071207"/>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8" r:id="rId3"/>
    <p:sldLayoutId id="2147483669" r:id="rId4"/>
    <p:sldLayoutId id="2147483670" r:id="rId5"/>
    <p:sldLayoutId id="2147483650" r:id="rId6"/>
    <p:sldLayoutId id="2147483665" r:id="rId7"/>
    <p:sldLayoutId id="2147483651" r:id="rId8"/>
    <p:sldLayoutId id="2147483672" r:id="rId9"/>
    <p:sldLayoutId id="2147483673" r:id="rId10"/>
    <p:sldLayoutId id="2147483671" r:id="rId11"/>
    <p:sldLayoutId id="2147483674" r:id="rId12"/>
    <p:sldLayoutId id="2147483662" r:id="rId13"/>
    <p:sldLayoutId id="2147483666" r:id="rId14"/>
    <p:sldLayoutId id="2147483675" r:id="rId15"/>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14.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15.wmf"/></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18.wmf"/></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5.wm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11.wmf"/><Relationship Id="rId4"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3.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D72B36-652F-7340-A4C9-5FC485D17866}"/>
              </a:ext>
            </a:extLst>
          </p:cNvPr>
          <p:cNvSpPr>
            <a:spLocks noGrp="1"/>
          </p:cNvSpPr>
          <p:nvPr>
            <p:ph type="body" sz="quarter" idx="10"/>
          </p:nvPr>
        </p:nvSpPr>
        <p:spPr>
          <a:xfrm>
            <a:off x="2751115" y="2021962"/>
            <a:ext cx="6689770" cy="2184278"/>
          </a:xfrm>
        </p:spPr>
        <p:txBody>
          <a:bodyPr>
            <a:noAutofit/>
          </a:bodyPr>
          <a:lstStyle/>
          <a:p>
            <a:r>
              <a:rPr kumimoji="1" lang="zh-CN" altLang="en-US" sz="4400" b="1" dirty="0">
                <a:solidFill>
                  <a:schemeClr val="accent4"/>
                </a:solidFill>
                <a:effectLst>
                  <a:outerShdw blurRad="50800" dist="38100" dir="5400000" algn="t" rotWithShape="0">
                    <a:prstClr val="black">
                      <a:alpha val="40000"/>
                    </a:prstClr>
                  </a:outerShdw>
                </a:effectLst>
              </a:rPr>
              <a:t>第</a:t>
            </a:r>
            <a:r>
              <a:rPr kumimoji="1" lang="en-US" altLang="zh-CN" sz="4400" b="1" dirty="0">
                <a:solidFill>
                  <a:schemeClr val="accent4"/>
                </a:solidFill>
                <a:effectLst>
                  <a:outerShdw blurRad="50800" dist="38100" dir="5400000" algn="t" rotWithShape="0">
                    <a:prstClr val="black">
                      <a:alpha val="40000"/>
                    </a:prstClr>
                  </a:outerShdw>
                </a:effectLst>
              </a:rPr>
              <a:t>4</a:t>
            </a:r>
            <a:r>
              <a:rPr kumimoji="1" lang="zh-CN" altLang="en-US" sz="4400" b="1" dirty="0">
                <a:solidFill>
                  <a:schemeClr val="accent4"/>
                </a:solidFill>
                <a:effectLst>
                  <a:outerShdw blurRad="50800" dist="38100" dir="5400000" algn="t" rotWithShape="0">
                    <a:prstClr val="black">
                      <a:alpha val="40000"/>
                    </a:prstClr>
                  </a:outerShdw>
                </a:effectLst>
              </a:rPr>
              <a:t>章</a:t>
            </a:r>
            <a:r>
              <a:rPr kumimoji="1" lang="en-US" altLang="zh-CN" sz="4400" b="1" dirty="0">
                <a:solidFill>
                  <a:schemeClr val="accent4"/>
                </a:solidFill>
                <a:effectLst>
                  <a:outerShdw blurRad="50800" dist="38100" dir="5400000" algn="t" rotWithShape="0">
                    <a:prstClr val="black">
                      <a:alpha val="40000"/>
                    </a:prstClr>
                  </a:outerShdw>
                </a:effectLst>
              </a:rPr>
              <a:t>   </a:t>
            </a:r>
            <a:br>
              <a:rPr kumimoji="1" lang="en-US" altLang="zh-CN" sz="4400" b="1" dirty="0">
                <a:solidFill>
                  <a:schemeClr val="accent4"/>
                </a:solidFill>
                <a:effectLst>
                  <a:outerShdw blurRad="50800" dist="38100" dir="5400000" algn="t" rotWithShape="0">
                    <a:prstClr val="black">
                      <a:alpha val="40000"/>
                    </a:prstClr>
                  </a:outerShdw>
                </a:effectLst>
              </a:rPr>
            </a:br>
            <a:endParaRPr kumimoji="1" lang="en-US" altLang="zh-CN" sz="4400" b="1" dirty="0">
              <a:solidFill>
                <a:schemeClr val="accent4"/>
              </a:solidFill>
              <a:effectLst>
                <a:outerShdw blurRad="50800" dist="38100" dir="5400000" algn="t" rotWithShape="0">
                  <a:prstClr val="black">
                    <a:alpha val="40000"/>
                  </a:prstClr>
                </a:outerShdw>
              </a:effectLst>
            </a:endParaRPr>
          </a:p>
          <a:p>
            <a:r>
              <a:rPr kumimoji="1" lang="zh-CN" altLang="en-US" sz="4400" b="1" dirty="0">
                <a:solidFill>
                  <a:schemeClr val="accent4"/>
                </a:solidFill>
                <a:effectLst>
                  <a:outerShdw blurRad="50800" dist="38100" dir="5400000" algn="t" rotWithShape="0">
                    <a:prstClr val="black">
                      <a:alpha val="40000"/>
                    </a:prstClr>
                  </a:outerShdw>
                </a:effectLst>
              </a:rPr>
              <a:t>贪心法</a:t>
            </a:r>
          </a:p>
        </p:txBody>
      </p:sp>
    </p:spTree>
    <p:extLst>
      <p:ext uri="{BB962C8B-B14F-4D97-AF65-F5344CB8AC3E}">
        <p14:creationId xmlns:p14="http://schemas.microsoft.com/office/powerpoint/2010/main" val="421740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贪心法凸多边形最优三角剖分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1873250" y="1164431"/>
            <a:ext cx="8424863" cy="5472113"/>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sz="2800"/>
              <a:t>  </a:t>
            </a:r>
          </a:p>
        </p:txBody>
      </p:sp>
      <p:sp>
        <p:nvSpPr>
          <p:cNvPr id="8" name="Rectangle 3"/>
          <p:cNvSpPr txBox="1">
            <a:spLocks noChangeArrowheads="1"/>
          </p:cNvSpPr>
          <p:nvPr/>
        </p:nvSpPr>
        <p:spPr>
          <a:xfrm>
            <a:off x="323850" y="1196975"/>
            <a:ext cx="11544099" cy="5472113"/>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35000"/>
              </a:lnSpc>
              <a:spcBef>
                <a:spcPts val="600"/>
              </a:spcBef>
              <a:buSzPct val="100000"/>
              <a:buFont typeface="Wingdings" panose="05000000000000000000" pitchFamily="2" charset="2"/>
              <a:buChar char="l"/>
            </a:pPr>
            <a:r>
              <a:rPr lang="zh-CN" altLang="en-US" sz="2800" dirty="0"/>
              <a:t>要求</a:t>
            </a:r>
            <a:endParaRPr lang="zh-CN" altLang="en-US" sz="24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1. </a:t>
            </a:r>
            <a:r>
              <a:rPr lang="zh-CN" altLang="en-US" sz="2800" dirty="0"/>
              <a:t>做图表示剖分结果</a:t>
            </a:r>
            <a:endParaRPr lang="en-US" altLang="zh-CN" sz="2800" dirty="0"/>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800" dirty="0"/>
              <a:t>2. </a:t>
            </a:r>
            <a:r>
              <a:rPr lang="zh-CN" altLang="en-US" sz="2800" dirty="0"/>
              <a:t>计算三角剖分对应的目标值</a:t>
            </a:r>
            <a:r>
              <a:rPr lang="en-US" altLang="zh-CN" sz="2800" dirty="0"/>
              <a:t>——</a:t>
            </a:r>
            <a:r>
              <a:rPr lang="zh-CN" altLang="en-US" sz="2800" dirty="0"/>
              <a:t>边长弦长总和</a:t>
            </a:r>
            <a:endParaRPr lang="en-US" altLang="zh-CN" sz="2800" dirty="0"/>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800" dirty="0"/>
              <a:t>3. </a:t>
            </a:r>
            <a:r>
              <a:rPr lang="zh-CN" altLang="en-US" sz="2800" dirty="0"/>
              <a:t>与第</a:t>
            </a:r>
            <a:r>
              <a:rPr lang="en-US" altLang="zh-CN" sz="2800" dirty="0"/>
              <a:t>3</a:t>
            </a:r>
            <a:r>
              <a:rPr lang="zh-CN" altLang="en-US" sz="2800" dirty="0"/>
              <a:t>章基于动态规划的最优三角剖分结果进行比较</a:t>
            </a:r>
            <a:r>
              <a:rPr lang="en-US" altLang="zh-CN" sz="2800" dirty="0"/>
              <a:t>——</a:t>
            </a:r>
            <a:r>
              <a:rPr lang="zh-CN" altLang="en-US" sz="2800" dirty="0"/>
              <a:t>目标值、剖分形状</a:t>
            </a:r>
          </a:p>
          <a:p>
            <a:pPr>
              <a:buFont typeface="Wingdings" pitchFamily="2" charset="2"/>
              <a:buNone/>
            </a:pPr>
            <a:r>
              <a:rPr lang="zh-CN" altLang="en-US" sz="2800" dirty="0"/>
              <a:t>      </a:t>
            </a:r>
          </a:p>
          <a:p>
            <a:pPr>
              <a:buFont typeface="Wingdings" pitchFamily="2" charset="2"/>
              <a:buNone/>
            </a:pPr>
            <a:r>
              <a:rPr lang="zh-CN" altLang="en-US" sz="2800" dirty="0"/>
              <a:t>    </a:t>
            </a:r>
          </a:p>
        </p:txBody>
      </p:sp>
      <p:sp>
        <p:nvSpPr>
          <p:cNvPr id="2" name="文本框 1">
            <a:extLst>
              <a:ext uri="{FF2B5EF4-FFF2-40B4-BE49-F238E27FC236}">
                <a16:creationId xmlns:a16="http://schemas.microsoft.com/office/drawing/2014/main" id="{960AE44B-CE60-4A40-9320-7121BFDA08A1}"/>
              </a:ext>
            </a:extLst>
          </p:cNvPr>
          <p:cNvSpPr txBox="1"/>
          <p:nvPr/>
        </p:nvSpPr>
        <p:spPr>
          <a:xfrm>
            <a:off x="356039" y="4401515"/>
            <a:ext cx="11511909" cy="1569660"/>
          </a:xfrm>
          <a:prstGeom prst="rect">
            <a:avLst/>
          </a:prstGeom>
          <a:solidFill>
            <a:srgbClr val="FFFF00"/>
          </a:solidFill>
        </p:spPr>
        <p:txBody>
          <a:bodyPr wrap="square" rtlCol="0">
            <a:spAutoFit/>
          </a:bodyPr>
          <a:lstStyle/>
          <a:p>
            <a:r>
              <a:rPr lang="zh-CN" altLang="en-US" sz="2400" dirty="0"/>
              <a:t>注意事项：</a:t>
            </a:r>
            <a:endParaRPr lang="en-US" altLang="zh-CN" sz="2400" dirty="0"/>
          </a:p>
          <a:p>
            <a:r>
              <a:rPr lang="zh-CN" altLang="en-US" sz="2400" dirty="0"/>
              <a:t>教材给出的算法框架计算多边形剖分结果的成本</a:t>
            </a:r>
            <a:r>
              <a:rPr lang="en-US" altLang="zh-CN" sz="2400" dirty="0"/>
              <a:t>cost</a:t>
            </a:r>
            <a:r>
              <a:rPr lang="zh-CN" altLang="en-US" sz="2400" dirty="0"/>
              <a:t>时，没有对剖分后的弦边进行去重，每条弦边被重复计算了两次。</a:t>
            </a:r>
            <a:endParaRPr lang="en-US" altLang="zh-CN" sz="2400" dirty="0"/>
          </a:p>
          <a:p>
            <a:r>
              <a:rPr lang="zh-CN" altLang="en-US" sz="2400" dirty="0"/>
              <a:t>编程实现算法时，计算剖分后多边形总成本</a:t>
            </a:r>
            <a:r>
              <a:rPr lang="en-US" altLang="zh-CN" sz="2400" dirty="0"/>
              <a:t>cost</a:t>
            </a:r>
            <a:r>
              <a:rPr lang="zh-CN" altLang="en-US" sz="2400" dirty="0"/>
              <a:t>时，应当避免重复计算弦边</a:t>
            </a:r>
          </a:p>
        </p:txBody>
      </p:sp>
    </p:spTree>
    <p:extLst>
      <p:ext uri="{BB962C8B-B14F-4D97-AF65-F5344CB8AC3E}">
        <p14:creationId xmlns:p14="http://schemas.microsoft.com/office/powerpoint/2010/main" val="2451658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哈夫曼编码</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12" name="Rectangle 3"/>
          <p:cNvSpPr txBox="1">
            <a:spLocks noChangeArrowheads="1"/>
          </p:cNvSpPr>
          <p:nvPr/>
        </p:nvSpPr>
        <p:spPr>
          <a:xfrm>
            <a:off x="327259" y="1106905"/>
            <a:ext cx="11521439" cy="5168767"/>
          </a:xfrm>
          <a:prstGeom prst="rect">
            <a:avLst/>
          </a:prstGeom>
        </p:spPr>
        <p:txBody>
          <a:bodyPr vert="horz" lIns="91440" tIns="45720" rIns="91440" bIns="45720" rtlCol="0">
            <a:normAutofit lnSpcReduction="10000"/>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3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利用 “附件</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哈夫曼编码输入文本”给出的文本信息</a:t>
            </a:r>
            <a:endParaRPr lang="en-US" altLang="zh-CN" sz="2400" dirty="0">
              <a:latin typeface="微软雅黑" panose="020B0503020204020204" pitchFamily="34" charset="-122"/>
              <a:ea typeface="微软雅黑" panose="020B0503020204020204" pitchFamily="34" charset="-122"/>
            </a:endParaRPr>
          </a:p>
          <a:p>
            <a:pPr marL="0" lvl="1" algn="l">
              <a:lnSpc>
                <a:spcPct val="135000"/>
              </a:lnSpc>
              <a:spcBef>
                <a:spcPts val="600"/>
              </a:spcBef>
              <a:buSzPct val="100000"/>
            </a:pPr>
            <a:r>
              <a:rPr lang="zh-CN" altLang="en-US" sz="2400" dirty="0">
                <a:latin typeface="微软雅黑" panose="020B0503020204020204" pitchFamily="34" charset="-122"/>
                <a:ea typeface="微软雅黑" panose="020B0503020204020204" pitchFamily="34" charset="-122"/>
              </a:rPr>
              <a:t>方案</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：将文本中的</a:t>
            </a:r>
            <a:r>
              <a:rPr lang="zh-CN" altLang="en-US" sz="2400" dirty="0">
                <a:solidFill>
                  <a:srgbClr val="FF3300"/>
                </a:solidFill>
              </a:rPr>
              <a:t>数字</a:t>
            </a:r>
            <a:r>
              <a:rPr lang="en-US" altLang="zh-CN" sz="2400" dirty="0">
                <a:solidFill>
                  <a:srgbClr val="FF3300"/>
                </a:solidFill>
              </a:rPr>
              <a:t>0-9</a:t>
            </a:r>
            <a:r>
              <a:rPr lang="zh-CN" altLang="en-US" sz="2400" dirty="0">
                <a:solidFill>
                  <a:srgbClr val="FF3300"/>
                </a:solidFill>
              </a:rPr>
              <a:t>、空格、标点符号</a:t>
            </a:r>
            <a:r>
              <a:rPr lang="zh-CN" altLang="en-US" sz="2400" dirty="0"/>
              <a:t>用“</a:t>
            </a:r>
            <a:r>
              <a:rPr lang="en-US" altLang="zh-CN" sz="2400" dirty="0"/>
              <a:t>#</a:t>
            </a:r>
            <a:r>
              <a:rPr lang="zh-CN" altLang="en-US" sz="2400" dirty="0"/>
              <a:t>”替换</a:t>
            </a:r>
            <a:endParaRPr lang="en-US" altLang="zh-CN" sz="24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统计</a:t>
            </a:r>
            <a:r>
              <a:rPr lang="en-US" altLang="zh-CN" sz="2400" dirty="0">
                <a:latin typeface="微软雅黑" panose="020B0503020204020204" pitchFamily="34" charset="-122"/>
                <a:ea typeface="微软雅黑" panose="020B0503020204020204" pitchFamily="34" charset="-122"/>
              </a:rPr>
              <a:t>26</a:t>
            </a:r>
            <a:r>
              <a:rPr lang="zh-CN" altLang="en-US" sz="2400" dirty="0">
                <a:latin typeface="微软雅黑" panose="020B0503020204020204" pitchFamily="34" charset="-122"/>
                <a:ea typeface="微软雅黑" panose="020B0503020204020204" pitchFamily="34" charset="-122"/>
              </a:rPr>
              <a:t>个英文字母及</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出现的频率</a:t>
            </a:r>
          </a:p>
          <a:p>
            <a:pPr marL="800100" lvl="1" indent="-342900" algn="l">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对</a:t>
            </a:r>
            <a:r>
              <a:rPr lang="en-US" altLang="zh-CN" sz="2400" dirty="0">
                <a:latin typeface="微软雅黑" panose="020B0503020204020204" pitchFamily="34" charset="-122"/>
                <a:ea typeface="微软雅黑" panose="020B0503020204020204" pitchFamily="34" charset="-122"/>
              </a:rPr>
              <a:t>{a, b, </a:t>
            </a:r>
            <a:r>
              <a:rPr lang="en-US" altLang="zh-CN" sz="2400" dirty="0" err="1">
                <a:latin typeface="微软雅黑" panose="020B0503020204020204" pitchFamily="34" charset="-122"/>
                <a:ea typeface="微软雅黑" panose="020B0503020204020204" pitchFamily="34" charset="-122"/>
              </a:rPr>
              <a:t>c,..,x</a:t>
            </a:r>
            <a:r>
              <a:rPr lang="en-US" altLang="zh-CN" sz="2400" dirty="0">
                <a:latin typeface="微软雅黑" panose="020B0503020204020204" pitchFamily="34" charset="-122"/>
                <a:ea typeface="微软雅黑" panose="020B0503020204020204" pitchFamily="34" charset="-122"/>
              </a:rPr>
              <a:t>, y, z, #}</a:t>
            </a:r>
            <a:r>
              <a:rPr lang="zh-CN" altLang="en-US" sz="2400" dirty="0">
                <a:latin typeface="微软雅黑" panose="020B0503020204020204" pitchFamily="34" charset="-122"/>
                <a:ea typeface="微软雅黑" panose="020B0503020204020204" pitchFamily="34" charset="-122"/>
              </a:rPr>
              <a:t>，设计哈夫曼编码</a:t>
            </a:r>
          </a:p>
          <a:p>
            <a:pPr marL="800100" lvl="1" indent="-342900" algn="l">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按照哈夫曼编码，对输入文本重新编码</a:t>
            </a:r>
          </a:p>
          <a:p>
            <a:pPr marL="800100" lvl="1" indent="-342900" algn="l">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计算采用哈夫曼编码，输入文本需要的存储比特数，并与定长编码方式需要的存储比特数进行比较</a:t>
            </a: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3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要求：给出如下结果</a:t>
            </a:r>
          </a:p>
          <a:p>
            <a:pPr marL="800100" lvl="1" indent="-342900" algn="l">
              <a:lnSpc>
                <a:spcPct val="13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1. {a, b, </a:t>
            </a:r>
            <a:r>
              <a:rPr lang="en-US" altLang="zh-CN" sz="2400" dirty="0" err="1">
                <a:latin typeface="微软雅黑" panose="020B0503020204020204" pitchFamily="34" charset="-122"/>
                <a:ea typeface="微软雅黑" panose="020B0503020204020204" pitchFamily="34" charset="-122"/>
              </a:rPr>
              <a:t>c,..,x</a:t>
            </a:r>
            <a:r>
              <a:rPr lang="en-US" altLang="zh-CN" sz="2400" dirty="0">
                <a:latin typeface="微软雅黑" panose="020B0503020204020204" pitchFamily="34" charset="-122"/>
                <a:ea typeface="微软雅黑" panose="020B0503020204020204" pitchFamily="34" charset="-122"/>
              </a:rPr>
              <a:t>, y, z, #}</a:t>
            </a:r>
            <a:r>
              <a:rPr lang="zh-CN" altLang="en-US" sz="2400" dirty="0">
                <a:latin typeface="微软雅黑" panose="020B0503020204020204" pitchFamily="34" charset="-122"/>
                <a:ea typeface="微软雅黑" panose="020B0503020204020204" pitchFamily="34" charset="-122"/>
              </a:rPr>
              <a:t>中各成员在文本中的出现频率和哈夫曼编码</a:t>
            </a:r>
          </a:p>
          <a:p>
            <a:pPr marL="800100" lvl="1" indent="-342900" algn="l">
              <a:lnSpc>
                <a:spcPct val="13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采用哈夫曼编码、定长编码，输入文本需要的存储比特数</a:t>
            </a:r>
          </a:p>
          <a:p>
            <a:pPr marL="342900" lvl="1" indent="-342900" algn="l">
              <a:lnSpc>
                <a:spcPct val="135000"/>
              </a:lnSpc>
              <a:spcBef>
                <a:spcPts val="600"/>
              </a:spcBef>
              <a:buSzPct val="100000"/>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844818256"/>
              </p:ext>
            </p:extLst>
          </p:nvPr>
        </p:nvGraphicFramePr>
        <p:xfrm>
          <a:off x="9823721" y="1206314"/>
          <a:ext cx="1666775" cy="1435278"/>
        </p:xfrm>
        <a:graphic>
          <a:graphicData uri="http://schemas.openxmlformats.org/presentationml/2006/ole">
            <mc:AlternateContent xmlns:mc="http://schemas.openxmlformats.org/markup-compatibility/2006">
              <mc:Choice xmlns:v="urn:schemas-microsoft-com:vml" Requires="v">
                <p:oleObj spid="_x0000_s22552" name="包装程序外壳对象" showAsIcon="1" r:id="rId3" imgW="914400" imgH="787320" progId="Package">
                  <p:embed/>
                </p:oleObj>
              </mc:Choice>
              <mc:Fallback>
                <p:oleObj name="包装程序外壳对象" showAsIcon="1" r:id="rId3" imgW="914400" imgH="787320" progId="Package">
                  <p:embed/>
                  <p:pic>
                    <p:nvPicPr>
                      <p:cNvPr id="0" name=""/>
                      <p:cNvPicPr/>
                      <p:nvPr/>
                    </p:nvPicPr>
                    <p:blipFill>
                      <a:blip r:embed="rId4"/>
                      <a:stretch>
                        <a:fillRect/>
                      </a:stretch>
                    </p:blipFill>
                    <p:spPr>
                      <a:xfrm>
                        <a:off x="9823721" y="1206314"/>
                        <a:ext cx="1666775" cy="1435278"/>
                      </a:xfrm>
                      <a:prstGeom prst="rect">
                        <a:avLst/>
                      </a:prstGeom>
                    </p:spPr>
                  </p:pic>
                </p:oleObj>
              </mc:Fallback>
            </mc:AlternateContent>
          </a:graphicData>
        </a:graphic>
      </p:graphicFrame>
    </p:spTree>
    <p:extLst>
      <p:ext uri="{BB962C8B-B14F-4D97-AF65-F5344CB8AC3E}">
        <p14:creationId xmlns:p14="http://schemas.microsoft.com/office/powerpoint/2010/main" val="2347478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哈夫曼编码</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12" name="Rectangle 3"/>
          <p:cNvSpPr txBox="1">
            <a:spLocks noChangeArrowheads="1"/>
          </p:cNvSpPr>
          <p:nvPr/>
        </p:nvSpPr>
        <p:spPr>
          <a:xfrm>
            <a:off x="327259" y="1106905"/>
            <a:ext cx="11521439" cy="543952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algn="l">
              <a:lnSpc>
                <a:spcPct val="135000"/>
              </a:lnSpc>
              <a:spcBef>
                <a:spcPts val="600"/>
              </a:spcBef>
              <a:buSzPct val="100000"/>
            </a:pPr>
            <a:r>
              <a:rPr lang="zh-CN" altLang="en-US" sz="2400" dirty="0">
                <a:latin typeface="微软雅黑" panose="020B0503020204020204" pitchFamily="34" charset="-122"/>
                <a:ea typeface="微软雅黑" panose="020B0503020204020204" pitchFamily="34" charset="-122"/>
              </a:rPr>
              <a:t>方案</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：文本中的</a:t>
            </a:r>
            <a:r>
              <a:rPr lang="zh-CN" altLang="en-US" sz="2400" dirty="0">
                <a:solidFill>
                  <a:srgbClr val="FF3300"/>
                </a:solidFill>
              </a:rPr>
              <a:t>数字</a:t>
            </a:r>
            <a:r>
              <a:rPr lang="en-US" altLang="zh-CN" sz="2400" dirty="0">
                <a:solidFill>
                  <a:srgbClr val="FF3300"/>
                </a:solidFill>
              </a:rPr>
              <a:t>0-9</a:t>
            </a:r>
            <a:r>
              <a:rPr lang="zh-CN" altLang="en-US" sz="2400" dirty="0">
                <a:solidFill>
                  <a:srgbClr val="FF3300"/>
                </a:solidFill>
              </a:rPr>
              <a:t>、空格、标点符号</a:t>
            </a:r>
            <a:r>
              <a:rPr lang="zh-CN" altLang="en-US" sz="2400" dirty="0"/>
              <a:t>等不替换</a:t>
            </a:r>
            <a:endParaRPr lang="en-US" altLang="zh-CN" sz="2400" dirty="0">
              <a:solidFill>
                <a:srgbClr val="FF3300"/>
              </a:solidFill>
            </a:endParaRPr>
          </a:p>
          <a:p>
            <a:pPr marL="800100" lvl="1" indent="-342900" algn="l">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统计</a:t>
            </a:r>
            <a:r>
              <a:rPr lang="en-US" altLang="zh-CN" sz="2400" dirty="0">
                <a:latin typeface="微软雅黑" panose="020B0503020204020204" pitchFamily="34" charset="-122"/>
                <a:ea typeface="微软雅黑" panose="020B0503020204020204" pitchFamily="34" charset="-122"/>
              </a:rPr>
              <a:t>26</a:t>
            </a:r>
            <a:r>
              <a:rPr lang="zh-CN" altLang="en-US" sz="2400" dirty="0">
                <a:latin typeface="微软雅黑" panose="020B0503020204020204" pitchFamily="34" charset="-122"/>
                <a:ea typeface="微软雅黑" panose="020B0503020204020204" pitchFamily="34" charset="-122"/>
              </a:rPr>
              <a:t>个英文字母、数字</a:t>
            </a:r>
            <a:r>
              <a:rPr lang="en-US" altLang="zh-CN" sz="2400" dirty="0">
                <a:latin typeface="微软雅黑" panose="020B0503020204020204" pitchFamily="34" charset="-122"/>
                <a:ea typeface="微软雅黑" panose="020B0503020204020204" pitchFamily="34" charset="-122"/>
              </a:rPr>
              <a:t>0-9</a:t>
            </a:r>
            <a:r>
              <a:rPr lang="zh-CN" altLang="en-US" sz="2400" dirty="0">
                <a:latin typeface="微软雅黑" panose="020B0503020204020204" pitchFamily="34" charset="-122"/>
                <a:ea typeface="微软雅黑" panose="020B0503020204020204" pitchFamily="34" charset="-122"/>
              </a:rPr>
              <a:t>、空格、标点符号的出现的频率</a:t>
            </a:r>
          </a:p>
          <a:p>
            <a:pPr marL="800100" lvl="1" indent="-342900" algn="l">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对</a:t>
            </a:r>
            <a:r>
              <a:rPr lang="en-US" altLang="zh-CN" sz="2400" dirty="0">
                <a:latin typeface="微软雅黑" panose="020B0503020204020204" pitchFamily="34" charset="-122"/>
                <a:ea typeface="微软雅黑" panose="020B0503020204020204" pitchFamily="34" charset="-122"/>
              </a:rPr>
              <a:t>{a, b, </a:t>
            </a:r>
            <a:r>
              <a:rPr lang="en-US" altLang="zh-CN" sz="2400" dirty="0" err="1">
                <a:latin typeface="微软雅黑" panose="020B0503020204020204" pitchFamily="34" charset="-122"/>
                <a:ea typeface="微软雅黑" panose="020B0503020204020204" pitchFamily="34" charset="-122"/>
              </a:rPr>
              <a:t>c,..,x</a:t>
            </a:r>
            <a:r>
              <a:rPr lang="en-US" altLang="zh-CN" sz="2400" dirty="0">
                <a:latin typeface="微软雅黑" panose="020B0503020204020204" pitchFamily="34" charset="-122"/>
                <a:ea typeface="微软雅黑" panose="020B0503020204020204" pitchFamily="34" charset="-122"/>
              </a:rPr>
              <a:t>, y, z, 0,…,9, </a:t>
            </a:r>
            <a:r>
              <a:rPr lang="zh-CN" altLang="en-US" sz="2400" dirty="0">
                <a:latin typeface="微软雅黑" panose="020B0503020204020204" pitchFamily="34" charset="-122"/>
                <a:ea typeface="微软雅黑" panose="020B0503020204020204" pitchFamily="34" charset="-122"/>
              </a:rPr>
              <a:t>空格</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标点符号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，设计哈夫曼编码</a:t>
            </a:r>
          </a:p>
          <a:p>
            <a:pPr marL="800100" lvl="1" indent="-342900" algn="l">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按照哈夫曼编码，对输入文本重新编码</a:t>
            </a:r>
          </a:p>
          <a:p>
            <a:pPr marL="800100" lvl="1" indent="-342900" algn="l">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计算采用哈夫曼编码，输入文本需要的存储比特数，并与定长编码方式需要的存储比特数进行比较</a:t>
            </a: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3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要求：给出如下结果</a:t>
            </a:r>
          </a:p>
          <a:p>
            <a:pPr marL="800100" lvl="1" indent="-342900" algn="l">
              <a:lnSpc>
                <a:spcPct val="13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1. {a, b, </a:t>
            </a:r>
            <a:r>
              <a:rPr lang="en-US" altLang="zh-CN" sz="2400" dirty="0" err="1">
                <a:latin typeface="微软雅黑" panose="020B0503020204020204" pitchFamily="34" charset="-122"/>
                <a:ea typeface="微软雅黑" panose="020B0503020204020204" pitchFamily="34" charset="-122"/>
              </a:rPr>
              <a:t>c,..,x</a:t>
            </a:r>
            <a:r>
              <a:rPr lang="en-US" altLang="zh-CN" sz="2400" dirty="0">
                <a:latin typeface="微软雅黑" panose="020B0503020204020204" pitchFamily="34" charset="-122"/>
                <a:ea typeface="微软雅黑" panose="020B0503020204020204" pitchFamily="34" charset="-122"/>
              </a:rPr>
              <a:t>, y, z, 0,…,9, </a:t>
            </a:r>
            <a:r>
              <a:rPr lang="zh-CN" altLang="en-US" sz="2400" dirty="0">
                <a:latin typeface="微软雅黑" panose="020B0503020204020204" pitchFamily="34" charset="-122"/>
                <a:ea typeface="微软雅黑" panose="020B0503020204020204" pitchFamily="34" charset="-122"/>
              </a:rPr>
              <a:t>空格</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标点符号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中各成员在文本中的出现频率和哈夫曼编码</a:t>
            </a:r>
          </a:p>
          <a:p>
            <a:pPr marL="800100" lvl="1" indent="-342900" algn="l">
              <a:lnSpc>
                <a:spcPct val="13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采用哈夫曼编码、定长编码，输入文本需要的存储比特数</a:t>
            </a:r>
          </a:p>
          <a:p>
            <a:pPr marL="342900" lvl="1" indent="-342900" algn="l">
              <a:lnSpc>
                <a:spcPct val="135000"/>
              </a:lnSpc>
              <a:spcBef>
                <a:spcPts val="600"/>
              </a:spcBef>
              <a:buSzPct val="100000"/>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9148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7500" lnSpcReduction="20000"/>
          </a:bodyPr>
          <a:lstStyle/>
          <a:p>
            <a:pPr marL="342900" lvl="1" indent="-342900" algn="l">
              <a:lnSpc>
                <a:spcPct val="135000"/>
              </a:lnSpc>
              <a:spcBef>
                <a:spcPts val="600"/>
              </a:spcBef>
              <a:buSzPct val="10000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Informally, an algorithm is any well defined computational procedure that takes some value, or set of values, as input and produces some value, or set of values, as output. An algorithm is thus a sequence of computational steps that transform the input into the output.</a:t>
            </a:r>
          </a:p>
          <a:p>
            <a:pPr marL="342900" lvl="1" indent="-342900" algn="l">
              <a:lnSpc>
                <a:spcPct val="135000"/>
              </a:lnSpc>
              <a:spcBef>
                <a:spcPts val="600"/>
              </a:spcBef>
              <a:buSzPct val="10000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We can also view an algorithm as a tool for solving a well-specified computational problem. The statement of the problem specifies in general terms the desired input/output relationship. The algorithm describes a specific computational procedure for achieving that input/output relationship.</a:t>
            </a:r>
          </a:p>
          <a:p>
            <a:pPr marL="342900" lvl="1" indent="-342900" algn="l">
              <a:lnSpc>
                <a:spcPct val="135000"/>
              </a:lnSpc>
              <a:spcBef>
                <a:spcPts val="600"/>
              </a:spcBef>
              <a:buSzPct val="10000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An algorithm is said to be correct if, for every input instance, it halts with the correct output. We say that a correct algorithm solves the given computational problem. An incorrect algorithm might not halt at all on some input instances, or it might halt with an answer other than the desired one. Contrary to what one might expect, incorrect algorithms can sometimes be useful, if their error rate can be controlled. We shall see an example of this in Chapter when we study algorithms for finding large prime numbers. Ordinarily, however, we shall be concerned only with correct algorithms</a:t>
            </a:r>
          </a:p>
          <a:p>
            <a:endParaRPr lang="zh-CN" altLang="en-US" dirty="0"/>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附件</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哈夫曼编码输入文本内容</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796806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algn="l">
              <a:lnSpc>
                <a:spcPct val="115000"/>
              </a:lnSpc>
              <a:spcBef>
                <a:spcPts val="600"/>
              </a:spcBef>
              <a:buSzPct val="100000"/>
              <a:buFont typeface="Wingdings" panose="05000000000000000000" pitchFamily="2" charset="2"/>
              <a:buChar char="l"/>
            </a:pPr>
            <a:r>
              <a:rPr lang="en-US" altLang="zh-CN" sz="1900" dirty="0">
                <a:latin typeface="微软雅黑" panose="020B0503020204020204" pitchFamily="34" charset="-122"/>
                <a:ea typeface="微软雅黑" panose="020B0503020204020204" pitchFamily="34" charset="-122"/>
              </a:rPr>
              <a:t>Algorithms for optimization problems typically go through a sequence of steps, with a set of choices at each step. For many optimization problems, using dynamic programming to determine the best choices is overkill; simpler, more efficient algorithms will do. A greedy algorithm always makes the choice that looks best at the moment. That is, it makes a locally optimal choice in the hope that this choice will lead to a globally optimal solution. This chapter explores optimization problems that are solvable by greedy algorithms. </a:t>
            </a:r>
            <a:endParaRPr lang="zh-CN" altLang="en-US" sz="1900" dirty="0">
              <a:latin typeface="微软雅黑" panose="020B0503020204020204" pitchFamily="34" charset="-122"/>
              <a:ea typeface="微软雅黑" panose="020B0503020204020204" pitchFamily="34" charset="-122"/>
            </a:endParaRPr>
          </a:p>
          <a:p>
            <a:pPr marL="342900" lvl="1" indent="-342900" algn="l">
              <a:lnSpc>
                <a:spcPct val="115000"/>
              </a:lnSpc>
              <a:spcBef>
                <a:spcPts val="600"/>
              </a:spcBef>
              <a:buSzPct val="100000"/>
              <a:buFont typeface="Wingdings" panose="05000000000000000000" pitchFamily="2" charset="2"/>
              <a:buChar char="l"/>
            </a:pPr>
            <a:endParaRPr lang="en-US" altLang="zh-CN" sz="1900" dirty="0">
              <a:latin typeface="微软雅黑" panose="020B0503020204020204" pitchFamily="34" charset="-122"/>
              <a:ea typeface="微软雅黑" panose="020B0503020204020204" pitchFamily="34" charset="-122"/>
            </a:endParaRPr>
          </a:p>
          <a:p>
            <a:endParaRPr lang="zh-CN" altLang="en-US" dirty="0"/>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附件</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哈夫曼编码输入文本内容</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241054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algn="l">
              <a:lnSpc>
                <a:spcPct val="115000"/>
              </a:lnSpc>
              <a:spcBef>
                <a:spcPts val="600"/>
              </a:spcBef>
              <a:buSzPct val="100000"/>
              <a:buFont typeface="Wingdings" panose="05000000000000000000" pitchFamily="2" charset="2"/>
              <a:buChar char="l"/>
            </a:pPr>
            <a:r>
              <a:rPr lang="en-US" altLang="zh-CN" dirty="0"/>
              <a:t>Greedy algorithms do not always yield optimal solutions, but for many problems they do. We shall first examine in Section 16.1 a simple but nontrivial problem, the activity-selection problem, for which a greedy algorithm efficiently computes a solution. We shall arrive at the greedy algorithm by first considering a dynamic-programming solution and then showing that we can always make greedy choices to arrive at an optimal solution. Section 16.2 reviews the basic elements of the greedy approach, giving a more direct approach to proving greedy algorithms correct than the dynamic-programming-based process of Section 16.1. Section 16.3 presents an important application of greedy techniques: the design of data-compression (Huffman) codes. In Section 16.4, we investigate some of the theory underlying combinatorial structures called "</a:t>
            </a:r>
            <a:r>
              <a:rPr lang="en-US" altLang="zh-CN" dirty="0" err="1"/>
              <a:t>matroids</a:t>
            </a:r>
            <a:r>
              <a:rPr lang="en-US" altLang="zh-CN" dirty="0"/>
              <a:t>" for which a greedy algorithm always produces an optimal solution. Finally, Section 16.5 illustrates the application of </a:t>
            </a:r>
            <a:r>
              <a:rPr lang="en-US" altLang="zh-CN" dirty="0" err="1"/>
              <a:t>matroids</a:t>
            </a:r>
            <a:r>
              <a:rPr lang="en-US" altLang="zh-CN" dirty="0"/>
              <a:t> using a problem of scheduling unit-time tasks with deadlines and penalties</a:t>
            </a: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p>
            <a:pPr marL="342900" lvl="1" indent="-342900" algn="l">
              <a:lnSpc>
                <a:spcPct val="115000"/>
              </a:lnSpc>
              <a:spcBef>
                <a:spcPts val="600"/>
              </a:spcBef>
              <a:buSzPct val="100000"/>
              <a:buFont typeface="Wingdings" panose="05000000000000000000" pitchFamily="2" charset="2"/>
              <a:buChar char="l"/>
            </a:pPr>
            <a:endParaRPr lang="en-US" altLang="zh-CN" sz="1900" dirty="0">
              <a:latin typeface="微软雅黑" panose="020B0503020204020204" pitchFamily="34" charset="-122"/>
              <a:ea typeface="微软雅黑" panose="020B0503020204020204" pitchFamily="34" charset="-122"/>
            </a:endParaRPr>
          </a:p>
          <a:p>
            <a:endParaRPr lang="zh-CN" altLang="en-US" dirty="0"/>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附件</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哈夫曼编码输入文本内容</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226174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algn="l">
              <a:lnSpc>
                <a:spcPct val="115000"/>
              </a:lnSpc>
              <a:spcBef>
                <a:spcPts val="600"/>
              </a:spcBef>
              <a:buSzPct val="100000"/>
              <a:buFont typeface="Wingdings" panose="05000000000000000000" pitchFamily="2" charset="2"/>
              <a:buChar char="l"/>
            </a:pPr>
            <a:r>
              <a:rPr lang="en-US" altLang="zh-CN" sz="1900" dirty="0">
                <a:latin typeface="微软雅黑" panose="020B0503020204020204" pitchFamily="34" charset="-122"/>
                <a:ea typeface="微软雅黑" panose="020B0503020204020204" pitchFamily="34" charset="-122"/>
              </a:rPr>
              <a:t>The greedy method is quite powerful and works well for a wide range of problems. Later chapters will present many algorithms that can be viewed as applications of the greedy method, including minimum-spanning-tree algorithms , Dijkstra's algorithm for shortest paths from a single source, and </a:t>
            </a:r>
            <a:r>
              <a:rPr lang="en-US" altLang="zh-CN" sz="1900" dirty="0" err="1">
                <a:latin typeface="微软雅黑" panose="020B0503020204020204" pitchFamily="34" charset="-122"/>
                <a:ea typeface="微软雅黑" panose="020B0503020204020204" pitchFamily="34" charset="-122"/>
              </a:rPr>
              <a:t>Chv´atal's</a:t>
            </a:r>
            <a:r>
              <a:rPr lang="en-US" altLang="zh-CN" sz="1900" dirty="0">
                <a:latin typeface="微软雅黑" panose="020B0503020204020204" pitchFamily="34" charset="-122"/>
                <a:ea typeface="微软雅黑" panose="020B0503020204020204" pitchFamily="34" charset="-122"/>
              </a:rPr>
              <a:t> greedy set-covering heuristic. Minimum-spanning-tree algorithms are a classic example of the greedy method.</a:t>
            </a:r>
          </a:p>
          <a:p>
            <a:endParaRPr lang="en-US" altLang="zh-CN" dirty="0"/>
          </a:p>
          <a:p>
            <a:pPr>
              <a:lnSpc>
                <a:spcPct val="80000"/>
              </a:lnSpc>
            </a:pPr>
            <a:r>
              <a:rPr lang="zh-CN" altLang="en-US" sz="2400" dirty="0">
                <a:solidFill>
                  <a:srgbClr val="FF3300"/>
                </a:solidFill>
              </a:rPr>
              <a:t>数字</a:t>
            </a:r>
            <a:r>
              <a:rPr lang="en-US" altLang="zh-CN" sz="2400" dirty="0">
                <a:solidFill>
                  <a:srgbClr val="FF3300"/>
                </a:solidFill>
              </a:rPr>
              <a:t>0-9</a:t>
            </a:r>
            <a:r>
              <a:rPr lang="zh-CN" altLang="en-US" sz="2400" dirty="0">
                <a:solidFill>
                  <a:srgbClr val="FF3300"/>
                </a:solidFill>
              </a:rPr>
              <a:t>、空格、标点符号用”</a:t>
            </a:r>
            <a:r>
              <a:rPr lang="en-US" altLang="zh-CN" sz="2400" dirty="0">
                <a:solidFill>
                  <a:srgbClr val="FF3300"/>
                </a:solidFill>
              </a:rPr>
              <a:t>#“</a:t>
            </a:r>
            <a:r>
              <a:rPr lang="zh-CN" altLang="en-US" sz="2400" dirty="0">
                <a:solidFill>
                  <a:srgbClr val="FF3300"/>
                </a:solidFill>
              </a:rPr>
              <a:t>替换</a:t>
            </a:r>
          </a:p>
          <a:p>
            <a:pPr marL="342900" lvl="1" indent="-342900" algn="l">
              <a:lnSpc>
                <a:spcPct val="115000"/>
              </a:lnSpc>
              <a:spcBef>
                <a:spcPts val="600"/>
              </a:spcBef>
              <a:buSzPct val="100000"/>
              <a:buFont typeface="Wingdings" panose="05000000000000000000" pitchFamily="2" charset="2"/>
              <a:buChar char="l"/>
            </a:pPr>
            <a:endParaRPr lang="en-US" altLang="zh-CN" sz="1900" dirty="0">
              <a:latin typeface="微软雅黑" panose="020B0503020204020204" pitchFamily="34" charset="-122"/>
              <a:ea typeface="微软雅黑" panose="020B0503020204020204" pitchFamily="34" charset="-122"/>
            </a:endParaRPr>
          </a:p>
          <a:p>
            <a:endParaRPr lang="zh-CN" altLang="en-US" dirty="0"/>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附件</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哈夫曼编码输入文本内容</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210872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3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单源最短路径</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17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12" name="Rectangle 3"/>
          <p:cNvSpPr txBox="1">
            <a:spLocks noChangeArrowheads="1"/>
          </p:cNvSpPr>
          <p:nvPr/>
        </p:nvSpPr>
        <p:spPr>
          <a:xfrm>
            <a:off x="327259" y="1106905"/>
            <a:ext cx="11521439" cy="5168767"/>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3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图数据构造</a:t>
            </a:r>
            <a:endParaRPr lang="en-US" altLang="zh-CN" sz="2400" dirty="0">
              <a:latin typeface="微软雅黑" panose="020B0503020204020204" pitchFamily="34" charset="-122"/>
              <a:ea typeface="微软雅黑" panose="020B0503020204020204" pitchFamily="34" charset="-122"/>
            </a:endParaRPr>
          </a:p>
          <a:p>
            <a:pPr lvl="1" algn="l">
              <a:lnSpc>
                <a:spcPct val="125000"/>
              </a:lnSpc>
              <a:spcBef>
                <a:spcPts val="600"/>
              </a:spcBef>
              <a:buClr>
                <a:srgbClr val="FF0000"/>
              </a:buClr>
              <a:buSzPct val="80000"/>
            </a:pPr>
            <a:r>
              <a:rPr lang="zh-CN" altLang="en-US" sz="2400" dirty="0">
                <a:latin typeface="微软雅黑" panose="020B0503020204020204" pitchFamily="34" charset="-122"/>
                <a:ea typeface="微软雅黑" panose="020B0503020204020204" pitchFamily="34" charset="-122"/>
              </a:rPr>
              <a:t>     从昆明</a:t>
            </a:r>
            <a:r>
              <a:rPr lang="en-US" altLang="zh-CN" sz="2400" dirty="0">
                <a:latin typeface="微软雅黑" panose="020B0503020204020204" pitchFamily="34" charset="-122"/>
                <a:ea typeface="微软雅黑" panose="020B0503020204020204" pitchFamily="34" charset="-122"/>
              </a:rPr>
              <a:t>LTE</a:t>
            </a:r>
            <a:r>
              <a:rPr lang="zh-CN" altLang="en-US" sz="2400" dirty="0">
                <a:latin typeface="微软雅黑" panose="020B0503020204020204" pitchFamily="34" charset="-122"/>
                <a:ea typeface="微软雅黑" panose="020B0503020204020204" pitchFamily="34" charset="-122"/>
              </a:rPr>
              <a:t>网络中，选取部分基站，计算基站间的距离，在部分基站间引入边，得到</a:t>
            </a:r>
            <a:endParaRPr lang="en-US" altLang="zh-CN" sz="24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22</a:t>
            </a:r>
            <a:r>
              <a:rPr lang="zh-CN" altLang="en-US" sz="2400" dirty="0">
                <a:latin typeface="微软雅黑" panose="020B0503020204020204" pitchFamily="34" charset="-122"/>
                <a:ea typeface="微软雅黑" panose="020B0503020204020204" pitchFamily="34" charset="-122"/>
              </a:rPr>
              <a:t>个基站顶点组成的图 </a:t>
            </a:r>
            <a:endParaRPr lang="en-US" altLang="zh-CN" sz="24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42</a:t>
            </a:r>
            <a:r>
              <a:rPr lang="zh-CN" altLang="en-US" sz="2400" dirty="0">
                <a:latin typeface="微软雅黑" panose="020B0503020204020204" pitchFamily="34" charset="-122"/>
                <a:ea typeface="微软雅黑" panose="020B0503020204020204" pitchFamily="34" charset="-122"/>
              </a:rPr>
              <a:t>个基站顶点组成的图</a:t>
            </a:r>
          </a:p>
          <a:p>
            <a:pPr lvl="1" algn="l">
              <a:lnSpc>
                <a:spcPct val="125000"/>
              </a:lnSpc>
              <a:spcBef>
                <a:spcPts val="600"/>
              </a:spcBef>
              <a:buClr>
                <a:srgbClr val="FF0000"/>
              </a:buClr>
              <a:buSzPct val="80000"/>
            </a:pPr>
            <a:endParaRPr lang="zh-CN" altLang="en-US" sz="2400" dirty="0">
              <a:latin typeface="微软雅黑" panose="020B0503020204020204" pitchFamily="34" charset="-122"/>
              <a:ea typeface="微软雅黑" panose="020B0503020204020204" pitchFamily="34" charset="-122"/>
            </a:endParaRPr>
          </a:p>
          <a:p>
            <a:pPr marL="342900" lvl="1" indent="-342900" algn="l">
              <a:lnSpc>
                <a:spcPct val="135000"/>
              </a:lnSpc>
              <a:spcBef>
                <a:spcPts val="600"/>
              </a:spcBef>
              <a:buSzPct val="100000"/>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p:txBody>
      </p:sp>
      <p:graphicFrame>
        <p:nvGraphicFramePr>
          <p:cNvPr id="2" name="对象 1">
            <a:extLst>
              <a:ext uri="{FF2B5EF4-FFF2-40B4-BE49-F238E27FC236}">
                <a16:creationId xmlns:a16="http://schemas.microsoft.com/office/drawing/2014/main" id="{0E9EEA97-1E3D-4FC7-A33B-EE08E3AE38D4}"/>
              </a:ext>
            </a:extLst>
          </p:cNvPr>
          <p:cNvGraphicFramePr>
            <a:graphicFrameLocks noChangeAspect="1"/>
          </p:cNvGraphicFramePr>
          <p:nvPr>
            <p:extLst>
              <p:ext uri="{D42A27DB-BD31-4B8C-83A1-F6EECF244321}">
                <p14:modId xmlns:p14="http://schemas.microsoft.com/office/powerpoint/2010/main" val="1416520551"/>
              </p:ext>
            </p:extLst>
          </p:nvPr>
        </p:nvGraphicFramePr>
        <p:xfrm>
          <a:off x="7402054" y="2779362"/>
          <a:ext cx="2563355" cy="967352"/>
        </p:xfrm>
        <a:graphic>
          <a:graphicData uri="http://schemas.openxmlformats.org/presentationml/2006/ole">
            <mc:AlternateContent xmlns:mc="http://schemas.openxmlformats.org/markup-compatibility/2006">
              <mc:Choice xmlns:v="urn:schemas-microsoft-com:vml" Requires="v">
                <p:oleObj spid="_x0000_s20511" name="包装程序外壳对象" showAsIcon="1" r:id="rId3" imgW="1796400" imgH="430920" progId="Package">
                  <p:embed/>
                </p:oleObj>
              </mc:Choice>
              <mc:Fallback>
                <p:oleObj name="包装程序外壳对象" showAsIcon="1" r:id="rId3" imgW="1796400" imgH="430920" progId="Package">
                  <p:embed/>
                  <p:pic>
                    <p:nvPicPr>
                      <p:cNvPr id="0" name=""/>
                      <p:cNvPicPr/>
                      <p:nvPr/>
                    </p:nvPicPr>
                    <p:blipFill>
                      <a:blip r:embed="rId4"/>
                      <a:stretch>
                        <a:fillRect/>
                      </a:stretch>
                    </p:blipFill>
                    <p:spPr>
                      <a:xfrm>
                        <a:off x="7402054" y="2779362"/>
                        <a:ext cx="2563355" cy="967352"/>
                      </a:xfrm>
                      <a:prstGeom prst="rect">
                        <a:avLst/>
                      </a:prstGeom>
                    </p:spPr>
                  </p:pic>
                </p:oleObj>
              </mc:Fallback>
            </mc:AlternateContent>
          </a:graphicData>
        </a:graphic>
      </p:graphicFrame>
    </p:spTree>
    <p:extLst>
      <p:ext uri="{BB962C8B-B14F-4D97-AF65-F5344CB8AC3E}">
        <p14:creationId xmlns:p14="http://schemas.microsoft.com/office/powerpoint/2010/main" val="4231360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descr="22个基站截图—v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6834" y="625476"/>
            <a:ext cx="8735484"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4"/>
          <p:cNvSpPr>
            <a:spLocks noChangeArrowheads="1"/>
          </p:cNvSpPr>
          <p:nvPr/>
        </p:nvSpPr>
        <p:spPr bwMode="auto">
          <a:xfrm>
            <a:off x="1606551" y="785814"/>
            <a:ext cx="1047749" cy="369887"/>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8436" name="矩形 5"/>
          <p:cNvSpPr>
            <a:spLocks noChangeArrowheads="1"/>
          </p:cNvSpPr>
          <p:nvPr/>
        </p:nvSpPr>
        <p:spPr bwMode="auto">
          <a:xfrm>
            <a:off x="7988301" y="4357689"/>
            <a:ext cx="1047751" cy="369887"/>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8437" name="矩形 6"/>
          <p:cNvSpPr>
            <a:spLocks noChangeArrowheads="1"/>
          </p:cNvSpPr>
          <p:nvPr/>
        </p:nvSpPr>
        <p:spPr bwMode="auto">
          <a:xfrm>
            <a:off x="3797301" y="142875"/>
            <a:ext cx="3238500" cy="369888"/>
          </a:xfrm>
          <a:prstGeom prst="rect">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t>源点基站</a:t>
            </a:r>
            <a:r>
              <a:rPr lang="en-US" altLang="zh-CN"/>
              <a:t>ID</a:t>
            </a:r>
            <a:r>
              <a:rPr lang="zh-CN" altLang="en-US"/>
              <a:t>：</a:t>
            </a:r>
            <a:r>
              <a:rPr lang="en-US" altLang="zh-CN"/>
              <a:t> 567443</a:t>
            </a:r>
            <a:endParaRPr lang="zh-CN" altLang="en-US"/>
          </a:p>
        </p:txBody>
      </p:sp>
      <p:sp>
        <p:nvSpPr>
          <p:cNvPr id="18438" name="矩形 7"/>
          <p:cNvSpPr>
            <a:spLocks noChangeArrowheads="1"/>
          </p:cNvSpPr>
          <p:nvPr/>
        </p:nvSpPr>
        <p:spPr bwMode="auto">
          <a:xfrm>
            <a:off x="8464551" y="5357814"/>
            <a:ext cx="3441700" cy="369887"/>
          </a:xfrm>
          <a:prstGeom prst="rect">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t>终点基站</a:t>
            </a:r>
            <a:r>
              <a:rPr lang="en-US" altLang="zh-CN"/>
              <a:t>ID</a:t>
            </a:r>
            <a:r>
              <a:rPr lang="zh-CN" altLang="en-US"/>
              <a:t>：</a:t>
            </a:r>
            <a:r>
              <a:rPr lang="en-US" altLang="zh-CN"/>
              <a:t> 33109</a:t>
            </a:r>
            <a:endParaRPr lang="zh-CN" altLang="en-US"/>
          </a:p>
        </p:txBody>
      </p:sp>
      <p:cxnSp>
        <p:nvCxnSpPr>
          <p:cNvPr id="18439" name="直接箭头连接符 9"/>
          <p:cNvCxnSpPr>
            <a:cxnSpLocks noChangeShapeType="1"/>
            <a:stCxn id="18437" idx="1"/>
            <a:endCxn id="18435" idx="0"/>
          </p:cNvCxnSpPr>
          <p:nvPr/>
        </p:nvCxnSpPr>
        <p:spPr bwMode="auto">
          <a:xfrm rot="10800000" flipV="1">
            <a:off x="2129367" y="327025"/>
            <a:ext cx="1667933" cy="458788"/>
          </a:xfrm>
          <a:prstGeom prst="straightConnector1">
            <a:avLst/>
          </a:prstGeom>
          <a:noFill/>
          <a:ln w="25400" algn="ctr">
            <a:solidFill>
              <a:srgbClr val="9900FF"/>
            </a:solidFill>
            <a:round/>
            <a:headEnd/>
            <a:tailEnd type="arrow" w="med" len="med"/>
          </a:ln>
          <a:extLst>
            <a:ext uri="{909E8E84-426E-40DD-AFC4-6F175D3DCCD1}">
              <a14:hiddenFill xmlns:a14="http://schemas.microsoft.com/office/drawing/2010/main">
                <a:noFill/>
              </a14:hiddenFill>
            </a:ext>
          </a:extLst>
        </p:spPr>
      </p:cxnSp>
      <p:cxnSp>
        <p:nvCxnSpPr>
          <p:cNvPr id="18440" name="直接箭头连接符 11"/>
          <p:cNvCxnSpPr>
            <a:cxnSpLocks noChangeShapeType="1"/>
          </p:cNvCxnSpPr>
          <p:nvPr/>
        </p:nvCxnSpPr>
        <p:spPr bwMode="auto">
          <a:xfrm rot="5400000" flipH="1" flipV="1">
            <a:off x="8335434" y="5036080"/>
            <a:ext cx="641350" cy="2116"/>
          </a:xfrm>
          <a:prstGeom prst="straightConnector1">
            <a:avLst/>
          </a:prstGeom>
          <a:noFill/>
          <a:ln w="25400" algn="ctr">
            <a:solidFill>
              <a:srgbClr val="9900FF"/>
            </a:solidFill>
            <a:round/>
            <a:headEnd/>
            <a:tailEnd type="arrow" w="med" len="med"/>
          </a:ln>
          <a:extLst>
            <a:ext uri="{909E8E84-426E-40DD-AFC4-6F175D3DCCD1}">
              <a14:hiddenFill xmlns:a14="http://schemas.microsoft.com/office/drawing/2010/main">
                <a:noFill/>
              </a14:hiddenFill>
            </a:ext>
          </a:extLst>
        </p:spPr>
      </p:cxnSp>
      <p:sp>
        <p:nvSpPr>
          <p:cNvPr id="9" name="矩形 8"/>
          <p:cNvSpPr/>
          <p:nvPr/>
        </p:nvSpPr>
        <p:spPr bwMode="auto">
          <a:xfrm>
            <a:off x="8559801" y="4357689"/>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a:t>
            </a:r>
            <a:endParaRPr lang="zh-CN" altLang="en-US" dirty="0"/>
          </a:p>
        </p:txBody>
      </p:sp>
      <p:sp>
        <p:nvSpPr>
          <p:cNvPr id="11" name="矩形 10"/>
          <p:cNvSpPr/>
          <p:nvPr/>
        </p:nvSpPr>
        <p:spPr bwMode="auto">
          <a:xfrm>
            <a:off x="9893301" y="3857625"/>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4</a:t>
            </a:r>
            <a:endParaRPr lang="zh-CN" altLang="en-US" dirty="0"/>
          </a:p>
        </p:txBody>
      </p:sp>
      <p:sp>
        <p:nvSpPr>
          <p:cNvPr id="12" name="矩形 11"/>
          <p:cNvSpPr/>
          <p:nvPr/>
        </p:nvSpPr>
        <p:spPr bwMode="auto">
          <a:xfrm>
            <a:off x="10274300" y="2143125"/>
            <a:ext cx="3810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6</a:t>
            </a:r>
            <a:endParaRPr lang="zh-CN" altLang="en-US" dirty="0"/>
          </a:p>
        </p:txBody>
      </p:sp>
      <p:sp>
        <p:nvSpPr>
          <p:cNvPr id="13" name="矩形 12"/>
          <p:cNvSpPr/>
          <p:nvPr/>
        </p:nvSpPr>
        <p:spPr bwMode="auto">
          <a:xfrm>
            <a:off x="8274051" y="3071814"/>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8</a:t>
            </a:r>
            <a:endParaRPr lang="zh-CN" altLang="en-US" dirty="0"/>
          </a:p>
        </p:txBody>
      </p:sp>
      <p:sp>
        <p:nvSpPr>
          <p:cNvPr id="14" name="矩形 13"/>
          <p:cNvSpPr/>
          <p:nvPr/>
        </p:nvSpPr>
        <p:spPr bwMode="auto">
          <a:xfrm>
            <a:off x="8369301" y="1916114"/>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18</a:t>
            </a:r>
            <a:endParaRPr lang="zh-CN" altLang="en-US" dirty="0"/>
          </a:p>
        </p:txBody>
      </p:sp>
      <p:sp>
        <p:nvSpPr>
          <p:cNvPr id="15" name="矩形 14"/>
          <p:cNvSpPr/>
          <p:nvPr/>
        </p:nvSpPr>
        <p:spPr bwMode="auto">
          <a:xfrm>
            <a:off x="6083301" y="2559050"/>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19</a:t>
            </a:r>
            <a:endParaRPr lang="zh-CN" altLang="en-US" dirty="0"/>
          </a:p>
        </p:txBody>
      </p:sp>
      <p:sp>
        <p:nvSpPr>
          <p:cNvPr id="16" name="矩形 15"/>
          <p:cNvSpPr/>
          <p:nvPr/>
        </p:nvSpPr>
        <p:spPr bwMode="auto">
          <a:xfrm>
            <a:off x="5892801" y="1558925"/>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11</a:t>
            </a:r>
            <a:endParaRPr lang="zh-CN" altLang="en-US" dirty="0"/>
          </a:p>
        </p:txBody>
      </p:sp>
      <p:sp>
        <p:nvSpPr>
          <p:cNvPr id="17" name="矩形 16"/>
          <p:cNvSpPr/>
          <p:nvPr/>
        </p:nvSpPr>
        <p:spPr bwMode="auto">
          <a:xfrm>
            <a:off x="5702300" y="642939"/>
            <a:ext cx="8572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22</a:t>
            </a:r>
            <a:endParaRPr lang="zh-CN" altLang="en-US" dirty="0"/>
          </a:p>
        </p:txBody>
      </p:sp>
      <p:sp>
        <p:nvSpPr>
          <p:cNvPr id="18" name="矩形 17"/>
          <p:cNvSpPr/>
          <p:nvPr/>
        </p:nvSpPr>
        <p:spPr bwMode="auto">
          <a:xfrm>
            <a:off x="3035301" y="1273175"/>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17</a:t>
            </a:r>
            <a:endParaRPr lang="zh-CN" altLang="en-US" dirty="0"/>
          </a:p>
        </p:txBody>
      </p:sp>
      <p:sp>
        <p:nvSpPr>
          <p:cNvPr id="19" name="矩形 18"/>
          <p:cNvSpPr/>
          <p:nvPr/>
        </p:nvSpPr>
        <p:spPr bwMode="auto">
          <a:xfrm>
            <a:off x="4083051" y="1928814"/>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7</a:t>
            </a:r>
            <a:endParaRPr lang="zh-CN" altLang="en-US" dirty="0"/>
          </a:p>
        </p:txBody>
      </p:sp>
      <p:sp>
        <p:nvSpPr>
          <p:cNvPr id="20" name="矩形 19"/>
          <p:cNvSpPr/>
          <p:nvPr/>
        </p:nvSpPr>
        <p:spPr bwMode="auto">
          <a:xfrm>
            <a:off x="3130551" y="321468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16</a:t>
            </a:r>
            <a:endParaRPr lang="zh-CN" altLang="en-US" dirty="0"/>
          </a:p>
        </p:txBody>
      </p:sp>
      <p:sp>
        <p:nvSpPr>
          <p:cNvPr id="21" name="矩形 20"/>
          <p:cNvSpPr/>
          <p:nvPr/>
        </p:nvSpPr>
        <p:spPr bwMode="auto">
          <a:xfrm>
            <a:off x="4178301" y="5345114"/>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12</a:t>
            </a:r>
            <a:endParaRPr lang="zh-CN" altLang="en-US" dirty="0"/>
          </a:p>
        </p:txBody>
      </p:sp>
      <p:sp>
        <p:nvSpPr>
          <p:cNvPr id="22" name="矩形 21"/>
          <p:cNvSpPr/>
          <p:nvPr/>
        </p:nvSpPr>
        <p:spPr bwMode="auto">
          <a:xfrm>
            <a:off x="6083301" y="5559425"/>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14</a:t>
            </a:r>
            <a:endParaRPr lang="zh-CN" altLang="en-US" dirty="0"/>
          </a:p>
        </p:txBody>
      </p:sp>
      <p:sp>
        <p:nvSpPr>
          <p:cNvPr id="23" name="矩形 22"/>
          <p:cNvSpPr/>
          <p:nvPr/>
        </p:nvSpPr>
        <p:spPr bwMode="auto">
          <a:xfrm>
            <a:off x="6178552" y="4000500"/>
            <a:ext cx="6794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21</a:t>
            </a:r>
            <a:endParaRPr lang="zh-CN" altLang="en-US" dirty="0"/>
          </a:p>
        </p:txBody>
      </p:sp>
      <p:sp>
        <p:nvSpPr>
          <p:cNvPr id="24" name="矩形 23"/>
          <p:cNvSpPr/>
          <p:nvPr/>
        </p:nvSpPr>
        <p:spPr bwMode="auto">
          <a:xfrm>
            <a:off x="7035801" y="3987800"/>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10</a:t>
            </a:r>
            <a:endParaRPr lang="zh-CN" altLang="en-US" dirty="0"/>
          </a:p>
        </p:txBody>
      </p:sp>
      <p:sp>
        <p:nvSpPr>
          <p:cNvPr id="25" name="矩形 24"/>
          <p:cNvSpPr/>
          <p:nvPr/>
        </p:nvSpPr>
        <p:spPr bwMode="auto">
          <a:xfrm>
            <a:off x="1892301" y="3929064"/>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13</a:t>
            </a:r>
            <a:endParaRPr lang="zh-CN" altLang="en-US" dirty="0"/>
          </a:p>
        </p:txBody>
      </p:sp>
      <p:sp>
        <p:nvSpPr>
          <p:cNvPr id="26" name="矩形 25"/>
          <p:cNvSpPr/>
          <p:nvPr/>
        </p:nvSpPr>
        <p:spPr bwMode="auto">
          <a:xfrm>
            <a:off x="2082801" y="4987925"/>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a:t>
            </a:r>
            <a:endParaRPr lang="zh-CN" altLang="en-US" dirty="0"/>
          </a:p>
        </p:txBody>
      </p:sp>
      <p:sp>
        <p:nvSpPr>
          <p:cNvPr id="27" name="矩形 26"/>
          <p:cNvSpPr/>
          <p:nvPr/>
        </p:nvSpPr>
        <p:spPr bwMode="auto">
          <a:xfrm>
            <a:off x="1987551" y="5845175"/>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15</a:t>
            </a:r>
            <a:endParaRPr lang="zh-CN" altLang="en-US" dirty="0"/>
          </a:p>
        </p:txBody>
      </p:sp>
      <p:sp>
        <p:nvSpPr>
          <p:cNvPr id="28" name="矩形 27"/>
          <p:cNvSpPr/>
          <p:nvPr/>
        </p:nvSpPr>
        <p:spPr bwMode="auto">
          <a:xfrm>
            <a:off x="1606551" y="3143250"/>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a:t>
            </a:r>
            <a:endParaRPr lang="zh-CN" altLang="en-US" dirty="0"/>
          </a:p>
        </p:txBody>
      </p:sp>
      <p:sp>
        <p:nvSpPr>
          <p:cNvPr id="29" name="矩形 28"/>
          <p:cNvSpPr/>
          <p:nvPr/>
        </p:nvSpPr>
        <p:spPr bwMode="auto">
          <a:xfrm>
            <a:off x="1606551" y="1928814"/>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9</a:t>
            </a:r>
            <a:endParaRPr lang="zh-CN" altLang="en-US" dirty="0"/>
          </a:p>
        </p:txBody>
      </p:sp>
      <p:sp>
        <p:nvSpPr>
          <p:cNvPr id="30" name="矩形 29"/>
          <p:cNvSpPr/>
          <p:nvPr/>
        </p:nvSpPr>
        <p:spPr bwMode="auto">
          <a:xfrm>
            <a:off x="3130551" y="558800"/>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5</a:t>
            </a:r>
            <a:endParaRPr lang="zh-CN" altLang="en-US" dirty="0"/>
          </a:p>
        </p:txBody>
      </p:sp>
      <p:sp>
        <p:nvSpPr>
          <p:cNvPr id="31" name="矩形 30"/>
          <p:cNvSpPr/>
          <p:nvPr/>
        </p:nvSpPr>
        <p:spPr bwMode="auto">
          <a:xfrm>
            <a:off x="1606551" y="773114"/>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20</a:t>
            </a:r>
            <a:endParaRPr lang="zh-CN" altLang="en-US" dirty="0"/>
          </a:p>
        </p:txBody>
      </p:sp>
    </p:spTree>
    <p:extLst>
      <p:ext uri="{BB962C8B-B14F-4D97-AF65-F5344CB8AC3E}">
        <p14:creationId xmlns:p14="http://schemas.microsoft.com/office/powerpoint/2010/main" val="213241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43个基站截图—v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1" y="1"/>
            <a:ext cx="9715500" cy="671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矩形 2"/>
          <p:cNvSpPr>
            <a:spLocks noChangeArrowheads="1"/>
          </p:cNvSpPr>
          <p:nvPr/>
        </p:nvSpPr>
        <p:spPr bwMode="auto">
          <a:xfrm>
            <a:off x="9810751" y="5273675"/>
            <a:ext cx="1047749" cy="369888"/>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9460" name="矩形 3"/>
          <p:cNvSpPr>
            <a:spLocks noChangeArrowheads="1"/>
          </p:cNvSpPr>
          <p:nvPr/>
        </p:nvSpPr>
        <p:spPr bwMode="auto">
          <a:xfrm>
            <a:off x="2000251" y="571500"/>
            <a:ext cx="1047749" cy="369888"/>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9461" name="矩形 4"/>
          <p:cNvSpPr>
            <a:spLocks noChangeArrowheads="1"/>
          </p:cNvSpPr>
          <p:nvPr/>
        </p:nvSpPr>
        <p:spPr bwMode="auto">
          <a:xfrm>
            <a:off x="10287001" y="3857626"/>
            <a:ext cx="2146300" cy="646113"/>
          </a:xfrm>
          <a:prstGeom prst="rect">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t>终点基站</a:t>
            </a:r>
            <a:r>
              <a:rPr lang="en-US" altLang="zh-CN"/>
              <a:t>ID</a:t>
            </a:r>
            <a:r>
              <a:rPr lang="zh-CN" altLang="en-US"/>
              <a:t>：</a:t>
            </a:r>
            <a:r>
              <a:rPr lang="en-US" altLang="zh-CN"/>
              <a:t> 565667</a:t>
            </a:r>
            <a:endParaRPr lang="zh-CN" altLang="en-US"/>
          </a:p>
        </p:txBody>
      </p:sp>
      <p:sp>
        <p:nvSpPr>
          <p:cNvPr id="19462" name="矩形 5"/>
          <p:cNvSpPr>
            <a:spLocks noChangeArrowheads="1"/>
          </p:cNvSpPr>
          <p:nvPr/>
        </p:nvSpPr>
        <p:spPr bwMode="auto">
          <a:xfrm>
            <a:off x="0" y="1071563"/>
            <a:ext cx="2159000" cy="646112"/>
          </a:xfrm>
          <a:prstGeom prst="rect">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t>源点基站</a:t>
            </a:r>
            <a:r>
              <a:rPr lang="en-US" altLang="zh-CN"/>
              <a:t>ID</a:t>
            </a:r>
            <a:r>
              <a:rPr lang="zh-CN" altLang="en-US"/>
              <a:t>：</a:t>
            </a:r>
            <a:r>
              <a:rPr lang="en-US" altLang="zh-CN"/>
              <a:t> 565845</a:t>
            </a:r>
            <a:endParaRPr lang="zh-CN" altLang="en-US"/>
          </a:p>
        </p:txBody>
      </p:sp>
      <p:cxnSp>
        <p:nvCxnSpPr>
          <p:cNvPr id="19463" name="直接箭头连接符 6"/>
          <p:cNvCxnSpPr>
            <a:cxnSpLocks noChangeShapeType="1"/>
            <a:stCxn id="19461" idx="2"/>
            <a:endCxn id="19459" idx="0"/>
          </p:cNvCxnSpPr>
          <p:nvPr/>
        </p:nvCxnSpPr>
        <p:spPr bwMode="auto">
          <a:xfrm flipH="1">
            <a:off x="10335684" y="4503739"/>
            <a:ext cx="1024467" cy="750887"/>
          </a:xfrm>
          <a:prstGeom prst="straightConnector1">
            <a:avLst/>
          </a:prstGeom>
          <a:noFill/>
          <a:ln w="25400" algn="ctr">
            <a:solidFill>
              <a:srgbClr val="9900FF"/>
            </a:solidFill>
            <a:round/>
            <a:headEnd/>
            <a:tailEnd type="arrow" w="med" len="med"/>
          </a:ln>
          <a:extLst>
            <a:ext uri="{909E8E84-426E-40DD-AFC4-6F175D3DCCD1}">
              <a14:hiddenFill xmlns:a14="http://schemas.microsoft.com/office/drawing/2010/main">
                <a:noFill/>
              </a14:hiddenFill>
            </a:ext>
          </a:extLst>
        </p:spPr>
      </p:cxnSp>
      <p:cxnSp>
        <p:nvCxnSpPr>
          <p:cNvPr id="19464" name="直接箭头连接符 7"/>
          <p:cNvCxnSpPr>
            <a:cxnSpLocks noChangeShapeType="1"/>
            <a:stCxn id="19462" idx="0"/>
          </p:cNvCxnSpPr>
          <p:nvPr/>
        </p:nvCxnSpPr>
        <p:spPr bwMode="auto">
          <a:xfrm rot="5400000" flipH="1" flipV="1">
            <a:off x="1353345" y="297657"/>
            <a:ext cx="500063" cy="1047751"/>
          </a:xfrm>
          <a:prstGeom prst="straightConnector1">
            <a:avLst/>
          </a:prstGeom>
          <a:noFill/>
          <a:ln w="25400" algn="ctr">
            <a:solidFill>
              <a:srgbClr val="9900FF"/>
            </a:solidFill>
            <a:round/>
            <a:headEnd/>
            <a:tailEnd type="arrow" w="med" len="med"/>
          </a:ln>
          <a:extLst>
            <a:ext uri="{909E8E84-426E-40DD-AFC4-6F175D3DCCD1}">
              <a14:hiddenFill xmlns:a14="http://schemas.microsoft.com/office/drawing/2010/main">
                <a:noFill/>
              </a14:hiddenFill>
            </a:ext>
          </a:extLst>
        </p:spPr>
      </p:cxnSp>
      <p:sp>
        <p:nvSpPr>
          <p:cNvPr id="9" name="矩形 8"/>
          <p:cNvSpPr/>
          <p:nvPr/>
        </p:nvSpPr>
        <p:spPr bwMode="auto">
          <a:xfrm>
            <a:off x="5334001" y="2987675"/>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a:t>
            </a:r>
            <a:endParaRPr lang="zh-CN" altLang="en-US" dirty="0"/>
          </a:p>
        </p:txBody>
      </p:sp>
      <p:sp>
        <p:nvSpPr>
          <p:cNvPr id="10" name="矩形 9"/>
          <p:cNvSpPr/>
          <p:nvPr/>
        </p:nvSpPr>
        <p:spPr bwMode="auto">
          <a:xfrm>
            <a:off x="4000501" y="3140075"/>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33</a:t>
            </a:r>
            <a:endParaRPr lang="zh-CN" altLang="en-US" dirty="0"/>
          </a:p>
        </p:txBody>
      </p:sp>
      <p:sp>
        <p:nvSpPr>
          <p:cNvPr id="11" name="矩形 10"/>
          <p:cNvSpPr/>
          <p:nvPr/>
        </p:nvSpPr>
        <p:spPr bwMode="auto">
          <a:xfrm>
            <a:off x="3983567" y="1916114"/>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42</a:t>
            </a:r>
            <a:endParaRPr lang="zh-CN" altLang="en-US" dirty="0"/>
          </a:p>
        </p:txBody>
      </p:sp>
      <p:sp>
        <p:nvSpPr>
          <p:cNvPr id="12" name="矩形 11"/>
          <p:cNvSpPr/>
          <p:nvPr/>
        </p:nvSpPr>
        <p:spPr bwMode="auto">
          <a:xfrm>
            <a:off x="4476751" y="434498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23</a:t>
            </a:r>
            <a:endParaRPr lang="zh-CN" altLang="en-US" dirty="0"/>
          </a:p>
        </p:txBody>
      </p:sp>
      <p:sp>
        <p:nvSpPr>
          <p:cNvPr id="13" name="矩形 12"/>
          <p:cNvSpPr/>
          <p:nvPr/>
        </p:nvSpPr>
        <p:spPr bwMode="auto">
          <a:xfrm>
            <a:off x="2952751" y="3987800"/>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27</a:t>
            </a:r>
            <a:endParaRPr lang="zh-CN" altLang="en-US" dirty="0"/>
          </a:p>
        </p:txBody>
      </p:sp>
      <p:sp>
        <p:nvSpPr>
          <p:cNvPr id="14" name="矩形 13"/>
          <p:cNvSpPr/>
          <p:nvPr/>
        </p:nvSpPr>
        <p:spPr bwMode="auto">
          <a:xfrm>
            <a:off x="2571751" y="2357439"/>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4</a:t>
            </a:r>
            <a:endParaRPr lang="zh-CN" altLang="en-US" dirty="0"/>
          </a:p>
        </p:txBody>
      </p:sp>
      <p:sp>
        <p:nvSpPr>
          <p:cNvPr id="15" name="矩形 14"/>
          <p:cNvSpPr/>
          <p:nvPr/>
        </p:nvSpPr>
        <p:spPr bwMode="auto">
          <a:xfrm>
            <a:off x="1047751" y="2273300"/>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40</a:t>
            </a:r>
            <a:endParaRPr lang="zh-CN" altLang="en-US" dirty="0"/>
          </a:p>
        </p:txBody>
      </p:sp>
      <p:sp>
        <p:nvSpPr>
          <p:cNvPr id="16" name="矩形 15"/>
          <p:cNvSpPr/>
          <p:nvPr/>
        </p:nvSpPr>
        <p:spPr bwMode="auto">
          <a:xfrm>
            <a:off x="1905001" y="1857375"/>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29</a:t>
            </a:r>
            <a:endParaRPr lang="zh-CN" altLang="en-US" dirty="0"/>
          </a:p>
        </p:txBody>
      </p:sp>
      <p:sp>
        <p:nvSpPr>
          <p:cNvPr id="17" name="矩形 16"/>
          <p:cNvSpPr/>
          <p:nvPr/>
        </p:nvSpPr>
        <p:spPr bwMode="auto">
          <a:xfrm>
            <a:off x="1047751" y="3987800"/>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22</a:t>
            </a:r>
            <a:endParaRPr lang="zh-CN" altLang="en-US" dirty="0"/>
          </a:p>
        </p:txBody>
      </p:sp>
      <p:sp>
        <p:nvSpPr>
          <p:cNvPr id="18" name="矩形 17"/>
          <p:cNvSpPr/>
          <p:nvPr/>
        </p:nvSpPr>
        <p:spPr bwMode="auto">
          <a:xfrm>
            <a:off x="2190751" y="550068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13</a:t>
            </a:r>
            <a:endParaRPr lang="zh-CN" altLang="en-US" dirty="0"/>
          </a:p>
        </p:txBody>
      </p:sp>
      <p:sp>
        <p:nvSpPr>
          <p:cNvPr id="19" name="矩形 18"/>
          <p:cNvSpPr/>
          <p:nvPr/>
        </p:nvSpPr>
        <p:spPr bwMode="auto">
          <a:xfrm>
            <a:off x="1047751" y="634523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20</a:t>
            </a:r>
            <a:endParaRPr lang="zh-CN" altLang="en-US" dirty="0"/>
          </a:p>
        </p:txBody>
      </p:sp>
      <p:sp>
        <p:nvSpPr>
          <p:cNvPr id="20" name="矩形 19"/>
          <p:cNvSpPr/>
          <p:nvPr/>
        </p:nvSpPr>
        <p:spPr bwMode="auto">
          <a:xfrm>
            <a:off x="2667000" y="6488114"/>
            <a:ext cx="7620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24</a:t>
            </a:r>
            <a:endParaRPr lang="zh-CN" altLang="en-US" dirty="0"/>
          </a:p>
        </p:txBody>
      </p:sp>
      <p:sp>
        <p:nvSpPr>
          <p:cNvPr id="21" name="矩形 20"/>
          <p:cNvSpPr/>
          <p:nvPr/>
        </p:nvSpPr>
        <p:spPr bwMode="auto">
          <a:xfrm>
            <a:off x="4286251" y="6500814"/>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11</a:t>
            </a:r>
            <a:endParaRPr lang="zh-CN" altLang="en-US" dirty="0"/>
          </a:p>
        </p:txBody>
      </p:sp>
      <p:sp>
        <p:nvSpPr>
          <p:cNvPr id="22" name="矩形 21"/>
          <p:cNvSpPr/>
          <p:nvPr/>
        </p:nvSpPr>
        <p:spPr bwMode="auto">
          <a:xfrm>
            <a:off x="4286251" y="521493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12</a:t>
            </a:r>
            <a:endParaRPr lang="zh-CN" altLang="en-US" dirty="0"/>
          </a:p>
        </p:txBody>
      </p:sp>
      <p:sp>
        <p:nvSpPr>
          <p:cNvPr id="23" name="矩形 22"/>
          <p:cNvSpPr/>
          <p:nvPr/>
        </p:nvSpPr>
        <p:spPr bwMode="auto">
          <a:xfrm>
            <a:off x="3462867" y="5786439"/>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36</a:t>
            </a:r>
            <a:endParaRPr lang="zh-CN" altLang="en-US" dirty="0"/>
          </a:p>
        </p:txBody>
      </p:sp>
      <p:sp>
        <p:nvSpPr>
          <p:cNvPr id="24" name="矩形 23"/>
          <p:cNvSpPr/>
          <p:nvPr/>
        </p:nvSpPr>
        <p:spPr bwMode="auto">
          <a:xfrm>
            <a:off x="5905500" y="6345239"/>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38</a:t>
            </a:r>
            <a:endParaRPr lang="zh-CN" altLang="en-US" dirty="0"/>
          </a:p>
        </p:txBody>
      </p:sp>
      <p:sp>
        <p:nvSpPr>
          <p:cNvPr id="25" name="矩形 24"/>
          <p:cNvSpPr/>
          <p:nvPr/>
        </p:nvSpPr>
        <p:spPr bwMode="auto">
          <a:xfrm>
            <a:off x="6762751" y="649763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10</a:t>
            </a:r>
            <a:endParaRPr lang="zh-CN" altLang="en-US" dirty="0"/>
          </a:p>
        </p:txBody>
      </p:sp>
      <p:sp>
        <p:nvSpPr>
          <p:cNvPr id="26" name="矩形 25"/>
          <p:cNvSpPr/>
          <p:nvPr/>
        </p:nvSpPr>
        <p:spPr bwMode="auto">
          <a:xfrm>
            <a:off x="7143751" y="5273675"/>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7</a:t>
            </a:r>
            <a:endParaRPr lang="zh-CN" altLang="en-US" dirty="0"/>
          </a:p>
        </p:txBody>
      </p:sp>
      <p:sp>
        <p:nvSpPr>
          <p:cNvPr id="27" name="矩形 26"/>
          <p:cNvSpPr/>
          <p:nvPr/>
        </p:nvSpPr>
        <p:spPr bwMode="auto">
          <a:xfrm>
            <a:off x="8763001" y="5916614"/>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39</a:t>
            </a:r>
            <a:endParaRPr lang="zh-CN" altLang="en-US" dirty="0"/>
          </a:p>
        </p:txBody>
      </p:sp>
      <p:sp>
        <p:nvSpPr>
          <p:cNvPr id="28" name="矩形 27"/>
          <p:cNvSpPr/>
          <p:nvPr/>
        </p:nvSpPr>
        <p:spPr bwMode="auto">
          <a:xfrm>
            <a:off x="10287001" y="5286375"/>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a:t>
            </a:r>
            <a:endParaRPr lang="zh-CN" altLang="en-US" dirty="0"/>
          </a:p>
        </p:txBody>
      </p:sp>
      <p:sp>
        <p:nvSpPr>
          <p:cNvPr id="29" name="矩形 28"/>
          <p:cNvSpPr/>
          <p:nvPr/>
        </p:nvSpPr>
        <p:spPr bwMode="auto">
          <a:xfrm>
            <a:off x="9429751" y="434498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17</a:t>
            </a:r>
            <a:endParaRPr lang="zh-CN" altLang="en-US" dirty="0"/>
          </a:p>
        </p:txBody>
      </p:sp>
      <p:sp>
        <p:nvSpPr>
          <p:cNvPr id="30" name="矩形 29"/>
          <p:cNvSpPr/>
          <p:nvPr/>
        </p:nvSpPr>
        <p:spPr bwMode="auto">
          <a:xfrm>
            <a:off x="5048251" y="5715000"/>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15</a:t>
            </a:r>
            <a:endParaRPr lang="zh-CN" altLang="en-US" dirty="0"/>
          </a:p>
        </p:txBody>
      </p:sp>
      <p:sp>
        <p:nvSpPr>
          <p:cNvPr id="31" name="矩形 30"/>
          <p:cNvSpPr/>
          <p:nvPr/>
        </p:nvSpPr>
        <p:spPr bwMode="auto">
          <a:xfrm>
            <a:off x="6000751" y="4000500"/>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30</a:t>
            </a:r>
            <a:endParaRPr lang="zh-CN" altLang="en-US" dirty="0"/>
          </a:p>
        </p:txBody>
      </p:sp>
      <p:sp>
        <p:nvSpPr>
          <p:cNvPr id="32" name="矩形 31"/>
          <p:cNvSpPr/>
          <p:nvPr/>
        </p:nvSpPr>
        <p:spPr bwMode="auto">
          <a:xfrm>
            <a:off x="6000751" y="5202239"/>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9</a:t>
            </a:r>
            <a:endParaRPr lang="zh-CN" altLang="en-US" dirty="0"/>
          </a:p>
        </p:txBody>
      </p:sp>
      <p:sp>
        <p:nvSpPr>
          <p:cNvPr id="33" name="矩形 32"/>
          <p:cNvSpPr/>
          <p:nvPr/>
        </p:nvSpPr>
        <p:spPr bwMode="auto">
          <a:xfrm>
            <a:off x="7334251" y="3786189"/>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8</a:t>
            </a:r>
            <a:endParaRPr lang="zh-CN" altLang="en-US" dirty="0"/>
          </a:p>
        </p:txBody>
      </p:sp>
      <p:sp>
        <p:nvSpPr>
          <p:cNvPr id="34" name="矩形 33"/>
          <p:cNvSpPr/>
          <p:nvPr/>
        </p:nvSpPr>
        <p:spPr bwMode="auto">
          <a:xfrm>
            <a:off x="7827434" y="4500564"/>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18</a:t>
            </a:r>
            <a:endParaRPr lang="zh-CN" altLang="en-US" dirty="0"/>
          </a:p>
        </p:txBody>
      </p:sp>
      <p:sp>
        <p:nvSpPr>
          <p:cNvPr id="35" name="矩形 34"/>
          <p:cNvSpPr/>
          <p:nvPr/>
        </p:nvSpPr>
        <p:spPr bwMode="auto">
          <a:xfrm>
            <a:off x="9525001" y="3429000"/>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19</a:t>
            </a:r>
            <a:endParaRPr lang="zh-CN" altLang="en-US" dirty="0"/>
          </a:p>
        </p:txBody>
      </p:sp>
      <p:sp>
        <p:nvSpPr>
          <p:cNvPr id="36" name="矩形 35"/>
          <p:cNvSpPr/>
          <p:nvPr/>
        </p:nvSpPr>
        <p:spPr bwMode="auto">
          <a:xfrm>
            <a:off x="10763251" y="2559050"/>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21</a:t>
            </a:r>
            <a:endParaRPr lang="zh-CN" altLang="en-US" dirty="0"/>
          </a:p>
        </p:txBody>
      </p:sp>
      <p:sp>
        <p:nvSpPr>
          <p:cNvPr id="37" name="矩形 36"/>
          <p:cNvSpPr/>
          <p:nvPr/>
        </p:nvSpPr>
        <p:spPr bwMode="auto">
          <a:xfrm>
            <a:off x="10763251" y="1201739"/>
            <a:ext cx="7620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34</a:t>
            </a:r>
            <a:endParaRPr lang="zh-CN" altLang="en-US" dirty="0"/>
          </a:p>
        </p:txBody>
      </p:sp>
      <p:sp>
        <p:nvSpPr>
          <p:cNvPr id="38" name="矩形 37"/>
          <p:cNvSpPr/>
          <p:nvPr/>
        </p:nvSpPr>
        <p:spPr bwMode="auto">
          <a:xfrm>
            <a:off x="10572751" y="63023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26</a:t>
            </a:r>
            <a:endParaRPr lang="zh-CN" altLang="en-US" dirty="0"/>
          </a:p>
        </p:txBody>
      </p:sp>
      <p:sp>
        <p:nvSpPr>
          <p:cNvPr id="39" name="矩形 38"/>
          <p:cNvSpPr/>
          <p:nvPr/>
        </p:nvSpPr>
        <p:spPr bwMode="auto">
          <a:xfrm>
            <a:off x="9239251" y="558800"/>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32</a:t>
            </a:r>
            <a:endParaRPr lang="zh-CN" altLang="en-US" dirty="0"/>
          </a:p>
        </p:txBody>
      </p:sp>
      <p:sp>
        <p:nvSpPr>
          <p:cNvPr id="40" name="矩形 39"/>
          <p:cNvSpPr/>
          <p:nvPr/>
        </p:nvSpPr>
        <p:spPr bwMode="auto">
          <a:xfrm>
            <a:off x="8320618" y="1247775"/>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41</a:t>
            </a:r>
            <a:endParaRPr lang="zh-CN" altLang="en-US" dirty="0"/>
          </a:p>
        </p:txBody>
      </p:sp>
      <p:sp>
        <p:nvSpPr>
          <p:cNvPr id="41" name="矩形 40"/>
          <p:cNvSpPr/>
          <p:nvPr/>
        </p:nvSpPr>
        <p:spPr bwMode="auto">
          <a:xfrm>
            <a:off x="8191501" y="0"/>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37</a:t>
            </a:r>
            <a:endParaRPr lang="zh-CN" altLang="en-US" dirty="0"/>
          </a:p>
        </p:txBody>
      </p:sp>
      <p:sp>
        <p:nvSpPr>
          <p:cNvPr id="42" name="矩形 41"/>
          <p:cNvSpPr/>
          <p:nvPr/>
        </p:nvSpPr>
        <p:spPr bwMode="auto">
          <a:xfrm>
            <a:off x="7334251" y="1630363"/>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14</a:t>
            </a:r>
            <a:endParaRPr lang="zh-CN" altLang="en-US" dirty="0"/>
          </a:p>
        </p:txBody>
      </p:sp>
      <p:sp>
        <p:nvSpPr>
          <p:cNvPr id="43" name="矩形 42"/>
          <p:cNvSpPr/>
          <p:nvPr/>
        </p:nvSpPr>
        <p:spPr bwMode="auto">
          <a:xfrm>
            <a:off x="8001000" y="2630489"/>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28</a:t>
            </a:r>
            <a:endParaRPr lang="zh-CN" altLang="en-US" dirty="0"/>
          </a:p>
        </p:txBody>
      </p:sp>
      <p:sp>
        <p:nvSpPr>
          <p:cNvPr id="44" name="矩形 43"/>
          <p:cNvSpPr/>
          <p:nvPr/>
        </p:nvSpPr>
        <p:spPr bwMode="auto">
          <a:xfrm>
            <a:off x="8953501" y="2071689"/>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a:t>
            </a:r>
            <a:endParaRPr lang="zh-CN" altLang="en-US" dirty="0"/>
          </a:p>
        </p:txBody>
      </p:sp>
      <p:sp>
        <p:nvSpPr>
          <p:cNvPr id="45" name="矩形 44"/>
          <p:cNvSpPr/>
          <p:nvPr/>
        </p:nvSpPr>
        <p:spPr bwMode="auto">
          <a:xfrm>
            <a:off x="6381751" y="1428750"/>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5</a:t>
            </a:r>
            <a:endParaRPr lang="zh-CN" altLang="en-US" dirty="0"/>
          </a:p>
        </p:txBody>
      </p:sp>
      <p:sp>
        <p:nvSpPr>
          <p:cNvPr id="46" name="矩形 45"/>
          <p:cNvSpPr/>
          <p:nvPr/>
        </p:nvSpPr>
        <p:spPr bwMode="auto">
          <a:xfrm>
            <a:off x="6381751" y="34448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25</a:t>
            </a:r>
            <a:endParaRPr lang="zh-CN" altLang="en-US" dirty="0"/>
          </a:p>
        </p:txBody>
      </p:sp>
      <p:sp>
        <p:nvSpPr>
          <p:cNvPr id="47" name="矩形 46"/>
          <p:cNvSpPr/>
          <p:nvPr/>
        </p:nvSpPr>
        <p:spPr bwMode="auto">
          <a:xfrm>
            <a:off x="5194301" y="25400"/>
            <a:ext cx="666751" cy="368300"/>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35</a:t>
            </a:r>
            <a:endParaRPr lang="zh-CN" altLang="en-US" dirty="0"/>
          </a:p>
        </p:txBody>
      </p:sp>
      <p:sp>
        <p:nvSpPr>
          <p:cNvPr id="48" name="矩形 47"/>
          <p:cNvSpPr/>
          <p:nvPr/>
        </p:nvSpPr>
        <p:spPr bwMode="auto">
          <a:xfrm>
            <a:off x="3905251" y="357189"/>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6</a:t>
            </a:r>
            <a:endParaRPr lang="zh-CN" altLang="en-US" dirty="0"/>
          </a:p>
        </p:txBody>
      </p:sp>
      <p:sp>
        <p:nvSpPr>
          <p:cNvPr id="49" name="矩形 48"/>
          <p:cNvSpPr/>
          <p:nvPr/>
        </p:nvSpPr>
        <p:spPr bwMode="auto">
          <a:xfrm>
            <a:off x="4762501" y="1428750"/>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31</a:t>
            </a:r>
            <a:endParaRPr lang="zh-CN" altLang="en-US" dirty="0"/>
          </a:p>
        </p:txBody>
      </p:sp>
      <p:sp>
        <p:nvSpPr>
          <p:cNvPr id="50" name="矩形 49"/>
          <p:cNvSpPr/>
          <p:nvPr/>
        </p:nvSpPr>
        <p:spPr bwMode="auto">
          <a:xfrm>
            <a:off x="2476501" y="500064"/>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t>16</a:t>
            </a:r>
            <a:endParaRPr lang="zh-CN" altLang="en-US" dirty="0"/>
          </a:p>
        </p:txBody>
      </p:sp>
    </p:spTree>
    <p:extLst>
      <p:ext uri="{BB962C8B-B14F-4D97-AF65-F5344CB8AC3E}">
        <p14:creationId xmlns:p14="http://schemas.microsoft.com/office/powerpoint/2010/main" val="1865281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4E1152-DE26-CD4C-AFA9-54AB258D2D57}"/>
              </a:ext>
            </a:extLst>
          </p:cNvPr>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实验内容</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 </a:t>
            </a:r>
            <a:endParaRPr kumimoji="1" lang="zh-CN" altLang="en-US" sz="2400" dirty="0"/>
          </a:p>
        </p:txBody>
      </p:sp>
      <p:sp>
        <p:nvSpPr>
          <p:cNvPr id="4" name="日期占位符 3">
            <a:extLst>
              <a:ext uri="{FF2B5EF4-FFF2-40B4-BE49-F238E27FC236}">
                <a16:creationId xmlns:a16="http://schemas.microsoft.com/office/drawing/2014/main" id="{E329F187-85A8-BF4F-B900-B44466D39A31}"/>
              </a:ext>
            </a:extLst>
          </p:cNvPr>
          <p:cNvSpPr>
            <a:spLocks noGrp="1"/>
          </p:cNvSpPr>
          <p:nvPr>
            <p:ph type="dt" sz="half" idx="10"/>
          </p:nvPr>
        </p:nvSpPr>
        <p:spPr/>
        <p:txBody>
          <a:bodyPr/>
          <a:lstStyle/>
          <a:p>
            <a:fld id="{D342AF8A-6C9F-6440-B81F-0F8AB8C85483}" type="datetime1">
              <a:rPr kumimoji="1" lang="zh-CN" altLang="en-US" smtClean="0"/>
              <a:pPr/>
              <a:t>2021/12/3</a:t>
            </a:fld>
            <a:endParaRPr kumimoji="1" lang="zh-CN" altLang="en-US" dirty="0"/>
          </a:p>
        </p:txBody>
      </p:sp>
      <p:sp>
        <p:nvSpPr>
          <p:cNvPr id="5" name="灯片编号占位符 4">
            <a:extLst>
              <a:ext uri="{FF2B5EF4-FFF2-40B4-BE49-F238E27FC236}">
                <a16:creationId xmlns:a16="http://schemas.microsoft.com/office/drawing/2014/main"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2</a:t>
            </a:fld>
            <a:endParaRPr kumimoji="1" lang="zh-CN" altLang="en-US" dirty="0"/>
          </a:p>
        </p:txBody>
      </p:sp>
      <p:sp>
        <p:nvSpPr>
          <p:cNvPr id="9"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298383" y="1033220"/>
            <a:ext cx="11518478" cy="4773478"/>
          </a:xfrm>
          <a:noFill/>
        </p:spPr>
        <p:txBody>
          <a:bodyPr/>
          <a:lstStyle/>
          <a:p>
            <a:pPr marL="342900" indent="-342900" algn="l">
              <a:lnSpc>
                <a:spcPct val="125000"/>
              </a:lnSpc>
              <a:spcBef>
                <a:spcPts val="600"/>
              </a:spcBef>
              <a:buFont typeface="Wingdings" panose="05000000000000000000" pitchFamily="2" charset="2"/>
              <a:buChar char="l"/>
            </a:pPr>
            <a:r>
              <a:rPr lang="zh-CN" altLang="en-US" sz="2400" dirty="0">
                <a:solidFill>
                  <a:schemeClr val="tx1"/>
                </a:solidFill>
                <a:latin typeface="微软雅黑" panose="020B0503020204020204" pitchFamily="34" charset="-122"/>
                <a:ea typeface="微软雅黑" panose="020B0503020204020204" pitchFamily="34" charset="-122"/>
              </a:rPr>
              <a:t>编程实现下述</a:t>
            </a:r>
            <a:r>
              <a:rPr lang="en-US" altLang="zh-CN" sz="2400" dirty="0">
                <a:solidFill>
                  <a:schemeClr val="tx1"/>
                </a:solidFill>
                <a:latin typeface="微软雅黑" panose="020B0503020204020204" pitchFamily="34" charset="-122"/>
                <a:ea typeface="微软雅黑" panose="020B0503020204020204" pitchFamily="34" charset="-122"/>
              </a:rPr>
              <a:t>3</a:t>
            </a:r>
            <a:r>
              <a:rPr lang="zh-CN" altLang="en-US" sz="2400" dirty="0">
                <a:solidFill>
                  <a:schemeClr val="tx1"/>
                </a:solidFill>
                <a:latin typeface="微软雅黑" panose="020B0503020204020204" pitchFamily="34" charset="-122"/>
                <a:ea typeface="微软雅黑" panose="020B0503020204020204" pitchFamily="34" charset="-122"/>
              </a:rPr>
              <a:t>个算法， 并利用给定的数据，验证算法正确性</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基于“贪心</a:t>
            </a:r>
            <a:r>
              <a:rPr lang="en-US" altLang="zh-CN" sz="2400" dirty="0" err="1">
                <a:latin typeface="微软雅黑" panose="020B0503020204020204" pitchFamily="34" charset="-122"/>
                <a:ea typeface="微软雅黑" panose="020B0503020204020204" pitchFamily="34" charset="-122"/>
              </a:rPr>
              <a:t>Gready</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启发式</a:t>
            </a:r>
            <a:r>
              <a:rPr lang="en-US" altLang="zh-CN" sz="2400" dirty="0">
                <a:latin typeface="微软雅黑" panose="020B0503020204020204" pitchFamily="34" charset="-122"/>
                <a:ea typeface="微软雅黑" panose="020B0503020204020204" pitchFamily="34" charset="-122"/>
              </a:rPr>
              <a:t>heuristic</a:t>
            </a:r>
            <a:r>
              <a:rPr lang="zh-CN" altLang="en-US" sz="2400" dirty="0">
                <a:latin typeface="微软雅黑" panose="020B0503020204020204" pitchFamily="34" charset="-122"/>
                <a:ea typeface="微软雅黑" panose="020B0503020204020204" pitchFamily="34" charset="-122"/>
              </a:rPr>
              <a:t>”方法的凸多边形三角剖分</a:t>
            </a:r>
            <a:endParaRPr lang="en-US" altLang="zh-CN" sz="2400" dirty="0">
              <a:latin typeface="微软雅黑" panose="020B0503020204020204" pitchFamily="34" charset="-122"/>
              <a:ea typeface="微软雅黑" panose="020B0503020204020204" pitchFamily="34" charset="-122"/>
            </a:endParaRPr>
          </a:p>
          <a:p>
            <a:pPr marL="1257300" lvl="2"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贪心，即第三章所述的启发式 </a:t>
            </a:r>
            <a:endParaRPr lang="en-US" altLang="zh-CN" sz="2400" dirty="0">
              <a:latin typeface="微软雅黑" panose="020B0503020204020204" pitchFamily="34" charset="-122"/>
              <a:ea typeface="微软雅黑" panose="020B0503020204020204" pitchFamily="34" charset="-122"/>
            </a:endParaRPr>
          </a:p>
          <a:p>
            <a:pPr marL="1257300" lvl="2"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注：如果第三章上机作业中已经采用启发式方法完成此题，本题可省略</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哈夫曼编码</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二选一</a:t>
            </a:r>
            <a:endParaRPr lang="en-US" altLang="zh-CN" sz="2400" dirty="0">
              <a:latin typeface="微软雅黑" panose="020B0503020204020204" pitchFamily="34" charset="-122"/>
              <a:ea typeface="微软雅黑" panose="020B0503020204020204" pitchFamily="34" charset="-122"/>
            </a:endParaRPr>
          </a:p>
          <a:p>
            <a:pPr marL="1257300" lvl="2"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单源最短路径</a:t>
            </a:r>
          </a:p>
          <a:p>
            <a:pPr marL="1257300" lvl="2"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最小生成树  </a:t>
            </a:r>
          </a:p>
          <a:p>
            <a:pPr algn="l"/>
            <a:endParaRPr lang="en-US" dirty="0">
              <a:solidFill>
                <a:schemeClr val="tx1"/>
              </a:solidFill>
            </a:endParaRPr>
          </a:p>
        </p:txBody>
      </p:sp>
    </p:spTree>
    <p:extLst>
      <p:ext uri="{BB962C8B-B14F-4D97-AF65-F5344CB8AC3E}">
        <p14:creationId xmlns:p14="http://schemas.microsoft.com/office/powerpoint/2010/main" val="3207575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单源最短路径</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20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Rectangle 3"/>
          <p:cNvSpPr txBox="1">
            <a:spLocks noChangeArrowheads="1"/>
          </p:cNvSpPr>
          <p:nvPr/>
        </p:nvSpPr>
        <p:spPr>
          <a:xfrm>
            <a:off x="317634" y="1141708"/>
            <a:ext cx="11550315" cy="52119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35000"/>
              </a:lnSpc>
              <a:spcBef>
                <a:spcPts val="600"/>
              </a:spcBef>
              <a:buSzPct val="10000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对</a:t>
            </a:r>
            <a:r>
              <a:rPr lang="en-US" altLang="zh-CN" dirty="0">
                <a:latin typeface="微软雅黑" panose="020B0503020204020204" pitchFamily="34" charset="-122"/>
                <a:ea typeface="微软雅黑" panose="020B0503020204020204" pitchFamily="34" charset="-122"/>
              </a:rPr>
              <a:t>22</a:t>
            </a:r>
            <a:r>
              <a:rPr lang="zh-CN" altLang="en-US" dirty="0">
                <a:latin typeface="微软雅黑" panose="020B0503020204020204" pitchFamily="34" charset="-122"/>
                <a:ea typeface="微软雅黑" panose="020B0503020204020204" pitchFamily="34" charset="-122"/>
              </a:rPr>
              <a:t>个基站顶点组成的图，以基站</a:t>
            </a:r>
            <a:r>
              <a:rPr lang="en-US" altLang="zh-CN" dirty="0">
                <a:latin typeface="微软雅黑" panose="020B0503020204020204" pitchFamily="34" charset="-122"/>
                <a:ea typeface="微软雅黑" panose="020B0503020204020204" pitchFamily="34" charset="-122"/>
              </a:rPr>
              <a:t>567443</a:t>
            </a:r>
            <a:r>
              <a:rPr lang="zh-CN" altLang="en-US" dirty="0">
                <a:latin typeface="微软雅黑" panose="020B0503020204020204" pitchFamily="34" charset="-122"/>
                <a:ea typeface="微软雅黑" panose="020B0503020204020204" pitchFamily="34" charset="-122"/>
              </a:rPr>
              <a:t>为源点</a:t>
            </a:r>
            <a:endParaRPr lang="en-US" altLang="zh-CN" dirty="0">
              <a:latin typeface="微软雅黑" panose="020B0503020204020204" pitchFamily="34" charset="-122"/>
              <a:ea typeface="微软雅黑" panose="020B0503020204020204" pitchFamily="34" charset="-122"/>
            </a:endParaRPr>
          </a:p>
          <a:p>
            <a:pPr marL="0" lvl="1" indent="0">
              <a:lnSpc>
                <a:spcPct val="135000"/>
              </a:lnSpc>
              <a:spcBef>
                <a:spcPts val="600"/>
              </a:spcBef>
              <a:buSzPct val="100000"/>
              <a:buNone/>
            </a:pPr>
            <a:r>
              <a:rPr lang="en-US" altLang="zh-CN" dirty="0">
                <a:latin typeface="微软雅黑" panose="020B0503020204020204" pitchFamily="34" charset="-122"/>
                <a:ea typeface="微软雅黑" panose="020B0503020204020204" pitchFamily="34" charset="-122"/>
              </a:rPr>
              <a:t>  【</a:t>
            </a:r>
            <a:r>
              <a:rPr lang="zh-CN" altLang="en-US" dirty="0">
                <a:highlight>
                  <a:srgbClr val="FFFF00"/>
                </a:highlight>
                <a:latin typeface="微软雅黑" panose="020B0503020204020204" pitchFamily="34" charset="-122"/>
                <a:ea typeface="微软雅黑" panose="020B0503020204020204" pitchFamily="34" charset="-122"/>
              </a:rPr>
              <a:t>说明：可以选择其它顶点作为源点</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计算</a:t>
            </a:r>
            <a:r>
              <a:rPr lang="en-US" altLang="zh-CN" dirty="0">
                <a:latin typeface="微软雅黑" panose="020B0503020204020204" pitchFamily="34" charset="-122"/>
                <a:ea typeface="微软雅黑" panose="020B0503020204020204" pitchFamily="34" charset="-122"/>
              </a:rPr>
              <a:t>567443</a:t>
            </a:r>
            <a:r>
              <a:rPr lang="zh-CN" altLang="en-US" dirty="0">
                <a:latin typeface="微软雅黑" panose="020B0503020204020204" pitchFamily="34" charset="-122"/>
                <a:ea typeface="微软雅黑" panose="020B0503020204020204" pitchFamily="34" charset="-122"/>
              </a:rPr>
              <a:t>到其它各点的单源最短路径；</a:t>
            </a:r>
            <a:endParaRPr lang="en-US" altLang="zh-CN"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dirty="0"/>
              <a:t>2.</a:t>
            </a:r>
            <a:r>
              <a:rPr lang="zh-CN" altLang="en-US" dirty="0"/>
              <a:t>计算</a:t>
            </a:r>
            <a:r>
              <a:rPr lang="en-US" altLang="zh-CN" dirty="0"/>
              <a:t>567443</a:t>
            </a:r>
            <a:r>
              <a:rPr lang="zh-CN" altLang="en-US" dirty="0"/>
              <a:t>到</a:t>
            </a:r>
            <a:r>
              <a:rPr lang="en-US" altLang="zh-CN" dirty="0"/>
              <a:t>33109</a:t>
            </a:r>
            <a:r>
              <a:rPr lang="zh-CN" altLang="en-US" dirty="0"/>
              <a:t>的最短路径</a:t>
            </a:r>
            <a:endParaRPr lang="en-US" altLang="zh-CN" dirty="0"/>
          </a:p>
          <a:p>
            <a:pPr>
              <a:buFont typeface="Wingdings" pitchFamily="2" charset="2"/>
              <a:buNone/>
            </a:pPr>
            <a:r>
              <a:rPr lang="zh-CN" altLang="en-US" sz="2400" dirty="0"/>
              <a:t>    </a:t>
            </a:r>
          </a:p>
          <a:p>
            <a:pPr marL="342900" lvl="1" indent="-342900">
              <a:lnSpc>
                <a:spcPct val="135000"/>
              </a:lnSpc>
              <a:spcBef>
                <a:spcPts val="600"/>
              </a:spcBef>
              <a:buSzPct val="10000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对</a:t>
            </a:r>
            <a:r>
              <a:rPr lang="en-US" altLang="zh-CN" dirty="0">
                <a:latin typeface="微软雅黑" panose="020B0503020204020204" pitchFamily="34" charset="-122"/>
                <a:ea typeface="微软雅黑" panose="020B0503020204020204" pitchFamily="34" charset="-122"/>
              </a:rPr>
              <a:t>42</a:t>
            </a:r>
            <a:r>
              <a:rPr lang="zh-CN" altLang="en-US" dirty="0">
                <a:latin typeface="微软雅黑" panose="020B0503020204020204" pitchFamily="34" charset="-122"/>
                <a:ea typeface="微软雅黑" panose="020B0503020204020204" pitchFamily="34" charset="-122"/>
              </a:rPr>
              <a:t>个基站顶点组成的图，以基站</a:t>
            </a:r>
            <a:r>
              <a:rPr lang="en-US" altLang="zh-CN" dirty="0">
                <a:latin typeface="微软雅黑" panose="020B0503020204020204" pitchFamily="34" charset="-122"/>
                <a:ea typeface="微软雅黑" panose="020B0503020204020204" pitchFamily="34" charset="-122"/>
              </a:rPr>
              <a:t>565845</a:t>
            </a:r>
            <a:r>
              <a:rPr lang="zh-CN" altLang="en-US" dirty="0">
                <a:latin typeface="微软雅黑" panose="020B0503020204020204" pitchFamily="34" charset="-122"/>
                <a:ea typeface="微软雅黑" panose="020B0503020204020204" pitchFamily="34" charset="-122"/>
              </a:rPr>
              <a:t>为源点</a:t>
            </a:r>
            <a:endParaRPr lang="en-US" altLang="zh-CN" dirty="0">
              <a:latin typeface="微软雅黑" panose="020B0503020204020204" pitchFamily="34" charset="-122"/>
              <a:ea typeface="微软雅黑" panose="020B0503020204020204" pitchFamily="34" charset="-122"/>
            </a:endParaRPr>
          </a:p>
          <a:p>
            <a:pPr marL="0" lvl="1" indent="0">
              <a:lnSpc>
                <a:spcPct val="135000"/>
              </a:lnSpc>
              <a:spcBef>
                <a:spcPts val="600"/>
              </a:spcBef>
              <a:buSzPct val="100000"/>
              <a:buNone/>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highlight>
                  <a:srgbClr val="FFFF00"/>
                </a:highlight>
                <a:latin typeface="微软雅黑" panose="020B0503020204020204" pitchFamily="34" charset="-122"/>
                <a:ea typeface="微软雅黑" panose="020B0503020204020204" pitchFamily="34" charset="-122"/>
              </a:rPr>
              <a:t>说明：可以选择其它顶点作为源点</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dirty="0"/>
              <a:t>1. </a:t>
            </a:r>
            <a:r>
              <a:rPr lang="zh-CN" altLang="en-US" dirty="0"/>
              <a:t>计算</a:t>
            </a:r>
            <a:r>
              <a:rPr lang="en-US" altLang="zh-CN" dirty="0"/>
              <a:t>565845</a:t>
            </a:r>
            <a:r>
              <a:rPr lang="zh-CN" altLang="en-US" dirty="0"/>
              <a:t>到其它各点的单源最短路径</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dirty="0"/>
              <a:t>2. </a:t>
            </a:r>
            <a:r>
              <a:rPr lang="zh-CN" altLang="en-US" dirty="0"/>
              <a:t>计算</a:t>
            </a:r>
            <a:r>
              <a:rPr lang="en-US" altLang="zh-CN" dirty="0"/>
              <a:t>565845</a:t>
            </a:r>
            <a:r>
              <a:rPr lang="zh-CN" altLang="en-US" dirty="0"/>
              <a:t>到</a:t>
            </a:r>
            <a:r>
              <a:rPr lang="en-US" altLang="zh-CN" dirty="0"/>
              <a:t>565667</a:t>
            </a:r>
            <a:r>
              <a:rPr lang="zh-CN" altLang="en-US" dirty="0"/>
              <a:t>的最短路径</a:t>
            </a:r>
          </a:p>
          <a:p>
            <a:pPr>
              <a:buFont typeface="Wingdings" pitchFamily="2" charset="2"/>
              <a:buNone/>
            </a:pPr>
            <a:endParaRPr lang="zh-CN" altLang="en-US" dirty="0"/>
          </a:p>
        </p:txBody>
      </p:sp>
    </p:spTree>
    <p:extLst>
      <p:ext uri="{BB962C8B-B14F-4D97-AF65-F5344CB8AC3E}">
        <p14:creationId xmlns:p14="http://schemas.microsoft.com/office/powerpoint/2010/main" val="437626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descr="22个基站截图—v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6834" y="625476"/>
            <a:ext cx="8735484"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4"/>
          <p:cNvSpPr>
            <a:spLocks noChangeArrowheads="1"/>
          </p:cNvSpPr>
          <p:nvPr/>
        </p:nvSpPr>
        <p:spPr bwMode="auto">
          <a:xfrm>
            <a:off x="1606551" y="785814"/>
            <a:ext cx="1047749" cy="369887"/>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solidFill>
                <a:srgbClr val="0070C0"/>
              </a:solidFill>
            </a:endParaRPr>
          </a:p>
        </p:txBody>
      </p:sp>
      <p:sp>
        <p:nvSpPr>
          <p:cNvPr id="18436" name="矩形 5"/>
          <p:cNvSpPr>
            <a:spLocks noChangeArrowheads="1"/>
          </p:cNvSpPr>
          <p:nvPr/>
        </p:nvSpPr>
        <p:spPr bwMode="auto">
          <a:xfrm>
            <a:off x="7988301" y="4357689"/>
            <a:ext cx="1047751" cy="369887"/>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solidFill>
                <a:srgbClr val="0070C0"/>
              </a:solidFill>
            </a:endParaRPr>
          </a:p>
        </p:txBody>
      </p:sp>
      <p:sp>
        <p:nvSpPr>
          <p:cNvPr id="18437" name="矩形 6"/>
          <p:cNvSpPr>
            <a:spLocks noChangeArrowheads="1"/>
          </p:cNvSpPr>
          <p:nvPr/>
        </p:nvSpPr>
        <p:spPr bwMode="auto">
          <a:xfrm>
            <a:off x="3797301" y="142875"/>
            <a:ext cx="3238500" cy="369888"/>
          </a:xfrm>
          <a:prstGeom prst="rect">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solidFill>
                  <a:srgbClr val="0070C0"/>
                </a:solidFill>
              </a:rPr>
              <a:t>源点基站</a:t>
            </a:r>
            <a:r>
              <a:rPr lang="en-US" altLang="zh-CN">
                <a:solidFill>
                  <a:srgbClr val="0070C0"/>
                </a:solidFill>
              </a:rPr>
              <a:t>ID</a:t>
            </a:r>
            <a:r>
              <a:rPr lang="zh-CN" altLang="en-US">
                <a:solidFill>
                  <a:srgbClr val="0070C0"/>
                </a:solidFill>
              </a:rPr>
              <a:t>：</a:t>
            </a:r>
            <a:r>
              <a:rPr lang="en-US" altLang="zh-CN">
                <a:solidFill>
                  <a:srgbClr val="0070C0"/>
                </a:solidFill>
              </a:rPr>
              <a:t> 567443</a:t>
            </a:r>
            <a:endParaRPr lang="zh-CN" altLang="en-US">
              <a:solidFill>
                <a:srgbClr val="0070C0"/>
              </a:solidFill>
            </a:endParaRPr>
          </a:p>
        </p:txBody>
      </p:sp>
      <p:sp>
        <p:nvSpPr>
          <p:cNvPr id="18438" name="矩形 7"/>
          <p:cNvSpPr>
            <a:spLocks noChangeArrowheads="1"/>
          </p:cNvSpPr>
          <p:nvPr/>
        </p:nvSpPr>
        <p:spPr bwMode="auto">
          <a:xfrm>
            <a:off x="8464551" y="5357814"/>
            <a:ext cx="3441700" cy="369887"/>
          </a:xfrm>
          <a:prstGeom prst="rect">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solidFill>
                  <a:srgbClr val="0070C0"/>
                </a:solidFill>
              </a:rPr>
              <a:t>终点基站</a:t>
            </a:r>
            <a:r>
              <a:rPr lang="en-US" altLang="zh-CN">
                <a:solidFill>
                  <a:srgbClr val="0070C0"/>
                </a:solidFill>
              </a:rPr>
              <a:t>ID</a:t>
            </a:r>
            <a:r>
              <a:rPr lang="zh-CN" altLang="en-US">
                <a:solidFill>
                  <a:srgbClr val="0070C0"/>
                </a:solidFill>
              </a:rPr>
              <a:t>：</a:t>
            </a:r>
            <a:r>
              <a:rPr lang="en-US" altLang="zh-CN">
                <a:solidFill>
                  <a:srgbClr val="0070C0"/>
                </a:solidFill>
              </a:rPr>
              <a:t> 33109</a:t>
            </a:r>
            <a:endParaRPr lang="zh-CN" altLang="en-US">
              <a:solidFill>
                <a:srgbClr val="0070C0"/>
              </a:solidFill>
            </a:endParaRPr>
          </a:p>
        </p:txBody>
      </p:sp>
      <p:cxnSp>
        <p:nvCxnSpPr>
          <p:cNvPr id="18439" name="直接箭头连接符 9"/>
          <p:cNvCxnSpPr>
            <a:cxnSpLocks noChangeShapeType="1"/>
            <a:stCxn id="18437" idx="1"/>
            <a:endCxn id="18435" idx="0"/>
          </p:cNvCxnSpPr>
          <p:nvPr/>
        </p:nvCxnSpPr>
        <p:spPr bwMode="auto">
          <a:xfrm rot="10800000" flipV="1">
            <a:off x="2129367" y="327025"/>
            <a:ext cx="1667933" cy="458788"/>
          </a:xfrm>
          <a:prstGeom prst="straightConnector1">
            <a:avLst/>
          </a:prstGeom>
          <a:noFill/>
          <a:ln w="25400" algn="ctr">
            <a:solidFill>
              <a:srgbClr val="9900FF"/>
            </a:solidFill>
            <a:round/>
            <a:headEnd/>
            <a:tailEnd type="arrow" w="med" len="med"/>
          </a:ln>
          <a:extLst>
            <a:ext uri="{909E8E84-426E-40DD-AFC4-6F175D3DCCD1}">
              <a14:hiddenFill xmlns:a14="http://schemas.microsoft.com/office/drawing/2010/main">
                <a:noFill/>
              </a14:hiddenFill>
            </a:ext>
          </a:extLst>
        </p:spPr>
      </p:cxnSp>
      <p:cxnSp>
        <p:nvCxnSpPr>
          <p:cNvPr id="18440" name="直接箭头连接符 11"/>
          <p:cNvCxnSpPr>
            <a:cxnSpLocks noChangeShapeType="1"/>
          </p:cNvCxnSpPr>
          <p:nvPr/>
        </p:nvCxnSpPr>
        <p:spPr bwMode="auto">
          <a:xfrm rot="5400000" flipH="1" flipV="1">
            <a:off x="8335434" y="5036080"/>
            <a:ext cx="641350" cy="2116"/>
          </a:xfrm>
          <a:prstGeom prst="straightConnector1">
            <a:avLst/>
          </a:prstGeom>
          <a:noFill/>
          <a:ln w="25400" algn="ctr">
            <a:solidFill>
              <a:srgbClr val="9900FF"/>
            </a:solidFill>
            <a:round/>
            <a:headEnd/>
            <a:tailEnd type="arrow" w="med" len="med"/>
          </a:ln>
          <a:extLst>
            <a:ext uri="{909E8E84-426E-40DD-AFC4-6F175D3DCCD1}">
              <a14:hiddenFill xmlns:a14="http://schemas.microsoft.com/office/drawing/2010/main">
                <a:noFill/>
              </a14:hiddenFill>
            </a:ext>
          </a:extLst>
        </p:spPr>
      </p:cxnSp>
      <p:sp>
        <p:nvSpPr>
          <p:cNvPr id="9" name="矩形 8"/>
          <p:cNvSpPr/>
          <p:nvPr/>
        </p:nvSpPr>
        <p:spPr bwMode="auto">
          <a:xfrm>
            <a:off x="8559801" y="4357689"/>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a:t>
            </a:r>
            <a:endParaRPr lang="zh-CN" altLang="en-US" dirty="0">
              <a:solidFill>
                <a:srgbClr val="0070C0"/>
              </a:solidFill>
            </a:endParaRPr>
          </a:p>
        </p:txBody>
      </p:sp>
      <p:sp>
        <p:nvSpPr>
          <p:cNvPr id="11" name="矩形 10"/>
          <p:cNvSpPr/>
          <p:nvPr/>
        </p:nvSpPr>
        <p:spPr bwMode="auto">
          <a:xfrm>
            <a:off x="9893301" y="3857625"/>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4</a:t>
            </a:r>
            <a:endParaRPr lang="zh-CN" altLang="en-US" dirty="0">
              <a:solidFill>
                <a:srgbClr val="0070C0"/>
              </a:solidFill>
            </a:endParaRPr>
          </a:p>
        </p:txBody>
      </p:sp>
      <p:sp>
        <p:nvSpPr>
          <p:cNvPr id="12" name="矩形 11"/>
          <p:cNvSpPr/>
          <p:nvPr/>
        </p:nvSpPr>
        <p:spPr bwMode="auto">
          <a:xfrm>
            <a:off x="10274300" y="2143125"/>
            <a:ext cx="3810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6</a:t>
            </a:r>
            <a:endParaRPr lang="zh-CN" altLang="en-US" dirty="0">
              <a:solidFill>
                <a:srgbClr val="0070C0"/>
              </a:solidFill>
            </a:endParaRPr>
          </a:p>
        </p:txBody>
      </p:sp>
      <p:sp>
        <p:nvSpPr>
          <p:cNvPr id="13" name="矩形 12"/>
          <p:cNvSpPr/>
          <p:nvPr/>
        </p:nvSpPr>
        <p:spPr bwMode="auto">
          <a:xfrm>
            <a:off x="8274051" y="3071814"/>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8</a:t>
            </a:r>
            <a:endParaRPr lang="zh-CN" altLang="en-US" dirty="0">
              <a:solidFill>
                <a:srgbClr val="0070C0"/>
              </a:solidFill>
            </a:endParaRPr>
          </a:p>
        </p:txBody>
      </p:sp>
      <p:sp>
        <p:nvSpPr>
          <p:cNvPr id="14" name="矩形 13"/>
          <p:cNvSpPr/>
          <p:nvPr/>
        </p:nvSpPr>
        <p:spPr bwMode="auto">
          <a:xfrm>
            <a:off x="8369301" y="1916114"/>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18</a:t>
            </a:r>
            <a:endParaRPr lang="zh-CN" altLang="en-US" dirty="0">
              <a:solidFill>
                <a:srgbClr val="0070C0"/>
              </a:solidFill>
            </a:endParaRPr>
          </a:p>
        </p:txBody>
      </p:sp>
      <p:sp>
        <p:nvSpPr>
          <p:cNvPr id="15" name="矩形 14"/>
          <p:cNvSpPr/>
          <p:nvPr/>
        </p:nvSpPr>
        <p:spPr bwMode="auto">
          <a:xfrm>
            <a:off x="6083301" y="2559050"/>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19</a:t>
            </a:r>
            <a:endParaRPr lang="zh-CN" altLang="en-US" dirty="0">
              <a:solidFill>
                <a:srgbClr val="0070C0"/>
              </a:solidFill>
            </a:endParaRPr>
          </a:p>
        </p:txBody>
      </p:sp>
      <p:sp>
        <p:nvSpPr>
          <p:cNvPr id="16" name="矩形 15"/>
          <p:cNvSpPr/>
          <p:nvPr/>
        </p:nvSpPr>
        <p:spPr bwMode="auto">
          <a:xfrm>
            <a:off x="5892801" y="1558925"/>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11</a:t>
            </a:r>
            <a:endParaRPr lang="zh-CN" altLang="en-US" dirty="0">
              <a:solidFill>
                <a:srgbClr val="0070C0"/>
              </a:solidFill>
            </a:endParaRPr>
          </a:p>
        </p:txBody>
      </p:sp>
      <p:sp>
        <p:nvSpPr>
          <p:cNvPr id="17" name="矩形 16"/>
          <p:cNvSpPr/>
          <p:nvPr/>
        </p:nvSpPr>
        <p:spPr bwMode="auto">
          <a:xfrm>
            <a:off x="5702300" y="642939"/>
            <a:ext cx="8572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22</a:t>
            </a:r>
            <a:endParaRPr lang="zh-CN" altLang="en-US" dirty="0">
              <a:solidFill>
                <a:srgbClr val="0070C0"/>
              </a:solidFill>
            </a:endParaRPr>
          </a:p>
        </p:txBody>
      </p:sp>
      <p:sp>
        <p:nvSpPr>
          <p:cNvPr id="18" name="矩形 17"/>
          <p:cNvSpPr/>
          <p:nvPr/>
        </p:nvSpPr>
        <p:spPr bwMode="auto">
          <a:xfrm>
            <a:off x="3035301" y="1273175"/>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17</a:t>
            </a:r>
            <a:endParaRPr lang="zh-CN" altLang="en-US" dirty="0">
              <a:solidFill>
                <a:srgbClr val="0070C0"/>
              </a:solidFill>
            </a:endParaRPr>
          </a:p>
        </p:txBody>
      </p:sp>
      <p:sp>
        <p:nvSpPr>
          <p:cNvPr id="19" name="矩形 18"/>
          <p:cNvSpPr/>
          <p:nvPr/>
        </p:nvSpPr>
        <p:spPr bwMode="auto">
          <a:xfrm>
            <a:off x="4083051" y="1928814"/>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7</a:t>
            </a:r>
            <a:endParaRPr lang="zh-CN" altLang="en-US" dirty="0">
              <a:solidFill>
                <a:srgbClr val="0070C0"/>
              </a:solidFill>
            </a:endParaRPr>
          </a:p>
        </p:txBody>
      </p:sp>
      <p:sp>
        <p:nvSpPr>
          <p:cNvPr id="20" name="矩形 19"/>
          <p:cNvSpPr/>
          <p:nvPr/>
        </p:nvSpPr>
        <p:spPr bwMode="auto">
          <a:xfrm>
            <a:off x="3130551" y="321468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16</a:t>
            </a:r>
            <a:endParaRPr lang="zh-CN" altLang="en-US" dirty="0">
              <a:solidFill>
                <a:srgbClr val="0070C0"/>
              </a:solidFill>
            </a:endParaRPr>
          </a:p>
        </p:txBody>
      </p:sp>
      <p:sp>
        <p:nvSpPr>
          <p:cNvPr id="21" name="矩形 20"/>
          <p:cNvSpPr/>
          <p:nvPr/>
        </p:nvSpPr>
        <p:spPr bwMode="auto">
          <a:xfrm>
            <a:off x="4178301" y="5345114"/>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12</a:t>
            </a:r>
            <a:endParaRPr lang="zh-CN" altLang="en-US" dirty="0">
              <a:solidFill>
                <a:srgbClr val="0070C0"/>
              </a:solidFill>
            </a:endParaRPr>
          </a:p>
        </p:txBody>
      </p:sp>
      <p:sp>
        <p:nvSpPr>
          <p:cNvPr id="22" name="矩形 21"/>
          <p:cNvSpPr/>
          <p:nvPr/>
        </p:nvSpPr>
        <p:spPr bwMode="auto">
          <a:xfrm>
            <a:off x="6083301" y="5559425"/>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14</a:t>
            </a:r>
            <a:endParaRPr lang="zh-CN" altLang="en-US" dirty="0">
              <a:solidFill>
                <a:srgbClr val="0070C0"/>
              </a:solidFill>
            </a:endParaRPr>
          </a:p>
        </p:txBody>
      </p:sp>
      <p:sp>
        <p:nvSpPr>
          <p:cNvPr id="23" name="矩形 22"/>
          <p:cNvSpPr/>
          <p:nvPr/>
        </p:nvSpPr>
        <p:spPr bwMode="auto">
          <a:xfrm>
            <a:off x="6178552" y="4000500"/>
            <a:ext cx="6794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21</a:t>
            </a:r>
            <a:endParaRPr lang="zh-CN" altLang="en-US" dirty="0">
              <a:solidFill>
                <a:srgbClr val="0070C0"/>
              </a:solidFill>
            </a:endParaRPr>
          </a:p>
        </p:txBody>
      </p:sp>
      <p:sp>
        <p:nvSpPr>
          <p:cNvPr id="24" name="矩形 23"/>
          <p:cNvSpPr/>
          <p:nvPr/>
        </p:nvSpPr>
        <p:spPr bwMode="auto">
          <a:xfrm>
            <a:off x="7035801" y="3987800"/>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10</a:t>
            </a:r>
            <a:endParaRPr lang="zh-CN" altLang="en-US" dirty="0">
              <a:solidFill>
                <a:srgbClr val="0070C0"/>
              </a:solidFill>
            </a:endParaRPr>
          </a:p>
        </p:txBody>
      </p:sp>
      <p:sp>
        <p:nvSpPr>
          <p:cNvPr id="25" name="矩形 24"/>
          <p:cNvSpPr/>
          <p:nvPr/>
        </p:nvSpPr>
        <p:spPr bwMode="auto">
          <a:xfrm>
            <a:off x="1892301" y="3929064"/>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13</a:t>
            </a:r>
            <a:endParaRPr lang="zh-CN" altLang="en-US" dirty="0">
              <a:solidFill>
                <a:srgbClr val="0070C0"/>
              </a:solidFill>
            </a:endParaRPr>
          </a:p>
        </p:txBody>
      </p:sp>
      <p:sp>
        <p:nvSpPr>
          <p:cNvPr id="26" name="矩形 25"/>
          <p:cNvSpPr/>
          <p:nvPr/>
        </p:nvSpPr>
        <p:spPr bwMode="auto">
          <a:xfrm>
            <a:off x="2082801" y="4987925"/>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a:t>
            </a:r>
            <a:endParaRPr lang="zh-CN" altLang="en-US" dirty="0">
              <a:solidFill>
                <a:srgbClr val="0070C0"/>
              </a:solidFill>
            </a:endParaRPr>
          </a:p>
        </p:txBody>
      </p:sp>
      <p:sp>
        <p:nvSpPr>
          <p:cNvPr id="27" name="矩形 26"/>
          <p:cNvSpPr/>
          <p:nvPr/>
        </p:nvSpPr>
        <p:spPr bwMode="auto">
          <a:xfrm>
            <a:off x="1987551" y="5845175"/>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15</a:t>
            </a:r>
            <a:endParaRPr lang="zh-CN" altLang="en-US" dirty="0">
              <a:solidFill>
                <a:srgbClr val="0070C0"/>
              </a:solidFill>
            </a:endParaRPr>
          </a:p>
        </p:txBody>
      </p:sp>
      <p:sp>
        <p:nvSpPr>
          <p:cNvPr id="28" name="矩形 27"/>
          <p:cNvSpPr/>
          <p:nvPr/>
        </p:nvSpPr>
        <p:spPr bwMode="auto">
          <a:xfrm>
            <a:off x="1606551" y="3143250"/>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a:t>
            </a:r>
            <a:endParaRPr lang="zh-CN" altLang="en-US" dirty="0">
              <a:solidFill>
                <a:srgbClr val="0070C0"/>
              </a:solidFill>
            </a:endParaRPr>
          </a:p>
        </p:txBody>
      </p:sp>
      <p:sp>
        <p:nvSpPr>
          <p:cNvPr id="29" name="矩形 28"/>
          <p:cNvSpPr/>
          <p:nvPr/>
        </p:nvSpPr>
        <p:spPr bwMode="auto">
          <a:xfrm>
            <a:off x="1606551" y="1928814"/>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9</a:t>
            </a:r>
            <a:endParaRPr lang="zh-CN" altLang="en-US" dirty="0">
              <a:solidFill>
                <a:srgbClr val="0070C0"/>
              </a:solidFill>
            </a:endParaRPr>
          </a:p>
        </p:txBody>
      </p:sp>
      <p:sp>
        <p:nvSpPr>
          <p:cNvPr id="30" name="矩形 29"/>
          <p:cNvSpPr/>
          <p:nvPr/>
        </p:nvSpPr>
        <p:spPr bwMode="auto">
          <a:xfrm>
            <a:off x="3130551" y="558800"/>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5</a:t>
            </a:r>
            <a:endParaRPr lang="zh-CN" altLang="en-US" dirty="0">
              <a:solidFill>
                <a:srgbClr val="0070C0"/>
              </a:solidFill>
            </a:endParaRPr>
          </a:p>
        </p:txBody>
      </p:sp>
      <p:sp>
        <p:nvSpPr>
          <p:cNvPr id="31" name="矩形 30"/>
          <p:cNvSpPr/>
          <p:nvPr/>
        </p:nvSpPr>
        <p:spPr bwMode="auto">
          <a:xfrm>
            <a:off x="1606551" y="773114"/>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20</a:t>
            </a:r>
            <a:endParaRPr lang="zh-CN" altLang="en-US" dirty="0">
              <a:solidFill>
                <a:srgbClr val="0070C0"/>
              </a:solidFill>
            </a:endParaRPr>
          </a:p>
        </p:txBody>
      </p:sp>
    </p:spTree>
    <p:extLst>
      <p:ext uri="{BB962C8B-B14F-4D97-AF65-F5344CB8AC3E}">
        <p14:creationId xmlns:p14="http://schemas.microsoft.com/office/powerpoint/2010/main" val="3107276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43个基站截图—v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1" y="1"/>
            <a:ext cx="9715500" cy="671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矩形 2"/>
          <p:cNvSpPr>
            <a:spLocks noChangeArrowheads="1"/>
          </p:cNvSpPr>
          <p:nvPr/>
        </p:nvSpPr>
        <p:spPr bwMode="auto">
          <a:xfrm>
            <a:off x="9810751" y="5273675"/>
            <a:ext cx="1047749" cy="369888"/>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solidFill>
                <a:srgbClr val="0070C0"/>
              </a:solidFill>
            </a:endParaRPr>
          </a:p>
        </p:txBody>
      </p:sp>
      <p:sp>
        <p:nvSpPr>
          <p:cNvPr id="19460" name="矩形 3"/>
          <p:cNvSpPr>
            <a:spLocks noChangeArrowheads="1"/>
          </p:cNvSpPr>
          <p:nvPr/>
        </p:nvSpPr>
        <p:spPr bwMode="auto">
          <a:xfrm>
            <a:off x="2000251" y="571500"/>
            <a:ext cx="1047749" cy="369888"/>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solidFill>
                <a:srgbClr val="0070C0"/>
              </a:solidFill>
            </a:endParaRPr>
          </a:p>
        </p:txBody>
      </p:sp>
      <p:sp>
        <p:nvSpPr>
          <p:cNvPr id="19461" name="矩形 4"/>
          <p:cNvSpPr>
            <a:spLocks noChangeArrowheads="1"/>
          </p:cNvSpPr>
          <p:nvPr/>
        </p:nvSpPr>
        <p:spPr bwMode="auto">
          <a:xfrm>
            <a:off x="10287001" y="3857626"/>
            <a:ext cx="2146300" cy="646113"/>
          </a:xfrm>
          <a:prstGeom prst="rect">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solidFill>
                  <a:srgbClr val="0070C0"/>
                </a:solidFill>
              </a:rPr>
              <a:t>终点基站</a:t>
            </a:r>
            <a:r>
              <a:rPr lang="en-US" altLang="zh-CN">
                <a:solidFill>
                  <a:srgbClr val="0070C0"/>
                </a:solidFill>
              </a:rPr>
              <a:t>ID</a:t>
            </a:r>
            <a:r>
              <a:rPr lang="zh-CN" altLang="en-US">
                <a:solidFill>
                  <a:srgbClr val="0070C0"/>
                </a:solidFill>
              </a:rPr>
              <a:t>：</a:t>
            </a:r>
            <a:r>
              <a:rPr lang="en-US" altLang="zh-CN">
                <a:solidFill>
                  <a:srgbClr val="0070C0"/>
                </a:solidFill>
              </a:rPr>
              <a:t> 565667</a:t>
            </a:r>
            <a:endParaRPr lang="zh-CN" altLang="en-US">
              <a:solidFill>
                <a:srgbClr val="0070C0"/>
              </a:solidFill>
            </a:endParaRPr>
          </a:p>
        </p:txBody>
      </p:sp>
      <p:sp>
        <p:nvSpPr>
          <p:cNvPr id="19462" name="矩形 5"/>
          <p:cNvSpPr>
            <a:spLocks noChangeArrowheads="1"/>
          </p:cNvSpPr>
          <p:nvPr/>
        </p:nvSpPr>
        <p:spPr bwMode="auto">
          <a:xfrm>
            <a:off x="0" y="1071563"/>
            <a:ext cx="2159000" cy="646112"/>
          </a:xfrm>
          <a:prstGeom prst="rect">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solidFill>
                  <a:srgbClr val="0070C0"/>
                </a:solidFill>
              </a:rPr>
              <a:t>源点基站</a:t>
            </a:r>
            <a:r>
              <a:rPr lang="en-US" altLang="zh-CN">
                <a:solidFill>
                  <a:srgbClr val="0070C0"/>
                </a:solidFill>
              </a:rPr>
              <a:t>ID</a:t>
            </a:r>
            <a:r>
              <a:rPr lang="zh-CN" altLang="en-US">
                <a:solidFill>
                  <a:srgbClr val="0070C0"/>
                </a:solidFill>
              </a:rPr>
              <a:t>：</a:t>
            </a:r>
            <a:r>
              <a:rPr lang="en-US" altLang="zh-CN">
                <a:solidFill>
                  <a:srgbClr val="0070C0"/>
                </a:solidFill>
              </a:rPr>
              <a:t> 565845</a:t>
            </a:r>
            <a:endParaRPr lang="zh-CN" altLang="en-US">
              <a:solidFill>
                <a:srgbClr val="0070C0"/>
              </a:solidFill>
            </a:endParaRPr>
          </a:p>
        </p:txBody>
      </p:sp>
      <p:cxnSp>
        <p:nvCxnSpPr>
          <p:cNvPr id="19463" name="直接箭头连接符 6"/>
          <p:cNvCxnSpPr>
            <a:cxnSpLocks noChangeShapeType="1"/>
            <a:stCxn id="19461" idx="2"/>
            <a:endCxn id="19459" idx="0"/>
          </p:cNvCxnSpPr>
          <p:nvPr/>
        </p:nvCxnSpPr>
        <p:spPr bwMode="auto">
          <a:xfrm flipH="1">
            <a:off x="10335684" y="4503739"/>
            <a:ext cx="1024467" cy="750887"/>
          </a:xfrm>
          <a:prstGeom prst="straightConnector1">
            <a:avLst/>
          </a:prstGeom>
          <a:noFill/>
          <a:ln w="25400" algn="ctr">
            <a:solidFill>
              <a:srgbClr val="9900FF"/>
            </a:solidFill>
            <a:round/>
            <a:headEnd/>
            <a:tailEnd type="arrow" w="med" len="med"/>
          </a:ln>
          <a:extLst>
            <a:ext uri="{909E8E84-426E-40DD-AFC4-6F175D3DCCD1}">
              <a14:hiddenFill xmlns:a14="http://schemas.microsoft.com/office/drawing/2010/main">
                <a:noFill/>
              </a14:hiddenFill>
            </a:ext>
          </a:extLst>
        </p:spPr>
      </p:cxnSp>
      <p:cxnSp>
        <p:nvCxnSpPr>
          <p:cNvPr id="19464" name="直接箭头连接符 7"/>
          <p:cNvCxnSpPr>
            <a:cxnSpLocks noChangeShapeType="1"/>
            <a:stCxn id="19462" idx="0"/>
          </p:cNvCxnSpPr>
          <p:nvPr/>
        </p:nvCxnSpPr>
        <p:spPr bwMode="auto">
          <a:xfrm rot="5400000" flipH="1" flipV="1">
            <a:off x="1353345" y="297657"/>
            <a:ext cx="500063" cy="1047751"/>
          </a:xfrm>
          <a:prstGeom prst="straightConnector1">
            <a:avLst/>
          </a:prstGeom>
          <a:noFill/>
          <a:ln w="25400" algn="ctr">
            <a:solidFill>
              <a:srgbClr val="9900FF"/>
            </a:solidFill>
            <a:round/>
            <a:headEnd/>
            <a:tailEnd type="arrow" w="med" len="med"/>
          </a:ln>
          <a:extLst>
            <a:ext uri="{909E8E84-426E-40DD-AFC4-6F175D3DCCD1}">
              <a14:hiddenFill xmlns:a14="http://schemas.microsoft.com/office/drawing/2010/main">
                <a:noFill/>
              </a14:hiddenFill>
            </a:ext>
          </a:extLst>
        </p:spPr>
      </p:cxnSp>
      <p:sp>
        <p:nvSpPr>
          <p:cNvPr id="9" name="矩形 8"/>
          <p:cNvSpPr/>
          <p:nvPr/>
        </p:nvSpPr>
        <p:spPr bwMode="auto">
          <a:xfrm>
            <a:off x="5334001" y="2987675"/>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a:t>
            </a:r>
            <a:endParaRPr lang="zh-CN" altLang="en-US" dirty="0">
              <a:solidFill>
                <a:srgbClr val="0070C0"/>
              </a:solidFill>
            </a:endParaRPr>
          </a:p>
        </p:txBody>
      </p:sp>
      <p:sp>
        <p:nvSpPr>
          <p:cNvPr id="10" name="矩形 9"/>
          <p:cNvSpPr/>
          <p:nvPr/>
        </p:nvSpPr>
        <p:spPr bwMode="auto">
          <a:xfrm>
            <a:off x="4000501" y="3140075"/>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33</a:t>
            </a:r>
            <a:endParaRPr lang="zh-CN" altLang="en-US" dirty="0">
              <a:solidFill>
                <a:srgbClr val="0070C0"/>
              </a:solidFill>
            </a:endParaRPr>
          </a:p>
        </p:txBody>
      </p:sp>
      <p:sp>
        <p:nvSpPr>
          <p:cNvPr id="11" name="矩形 10"/>
          <p:cNvSpPr/>
          <p:nvPr/>
        </p:nvSpPr>
        <p:spPr bwMode="auto">
          <a:xfrm>
            <a:off x="3983567" y="1916114"/>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42</a:t>
            </a:r>
            <a:endParaRPr lang="zh-CN" altLang="en-US" dirty="0">
              <a:solidFill>
                <a:srgbClr val="0070C0"/>
              </a:solidFill>
            </a:endParaRPr>
          </a:p>
        </p:txBody>
      </p:sp>
      <p:sp>
        <p:nvSpPr>
          <p:cNvPr id="12" name="矩形 11"/>
          <p:cNvSpPr/>
          <p:nvPr/>
        </p:nvSpPr>
        <p:spPr bwMode="auto">
          <a:xfrm>
            <a:off x="4476751" y="434498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23</a:t>
            </a:r>
            <a:endParaRPr lang="zh-CN" altLang="en-US" dirty="0">
              <a:solidFill>
                <a:srgbClr val="0070C0"/>
              </a:solidFill>
            </a:endParaRPr>
          </a:p>
        </p:txBody>
      </p:sp>
      <p:sp>
        <p:nvSpPr>
          <p:cNvPr id="13" name="矩形 12"/>
          <p:cNvSpPr/>
          <p:nvPr/>
        </p:nvSpPr>
        <p:spPr bwMode="auto">
          <a:xfrm>
            <a:off x="2952751" y="3987800"/>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27</a:t>
            </a:r>
            <a:endParaRPr lang="zh-CN" altLang="en-US" dirty="0">
              <a:solidFill>
                <a:srgbClr val="0070C0"/>
              </a:solidFill>
            </a:endParaRPr>
          </a:p>
        </p:txBody>
      </p:sp>
      <p:sp>
        <p:nvSpPr>
          <p:cNvPr id="14" name="矩形 13"/>
          <p:cNvSpPr/>
          <p:nvPr/>
        </p:nvSpPr>
        <p:spPr bwMode="auto">
          <a:xfrm>
            <a:off x="2571751" y="2357439"/>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4</a:t>
            </a:r>
            <a:endParaRPr lang="zh-CN" altLang="en-US" dirty="0">
              <a:solidFill>
                <a:srgbClr val="0070C0"/>
              </a:solidFill>
            </a:endParaRPr>
          </a:p>
        </p:txBody>
      </p:sp>
      <p:sp>
        <p:nvSpPr>
          <p:cNvPr id="15" name="矩形 14"/>
          <p:cNvSpPr/>
          <p:nvPr/>
        </p:nvSpPr>
        <p:spPr bwMode="auto">
          <a:xfrm>
            <a:off x="1047751" y="2273300"/>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40</a:t>
            </a:r>
            <a:endParaRPr lang="zh-CN" altLang="en-US" dirty="0">
              <a:solidFill>
                <a:srgbClr val="0070C0"/>
              </a:solidFill>
            </a:endParaRPr>
          </a:p>
        </p:txBody>
      </p:sp>
      <p:sp>
        <p:nvSpPr>
          <p:cNvPr id="16" name="矩形 15"/>
          <p:cNvSpPr/>
          <p:nvPr/>
        </p:nvSpPr>
        <p:spPr bwMode="auto">
          <a:xfrm>
            <a:off x="1905001" y="1857375"/>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29</a:t>
            </a:r>
            <a:endParaRPr lang="zh-CN" altLang="en-US" dirty="0">
              <a:solidFill>
                <a:srgbClr val="0070C0"/>
              </a:solidFill>
            </a:endParaRPr>
          </a:p>
        </p:txBody>
      </p:sp>
      <p:sp>
        <p:nvSpPr>
          <p:cNvPr id="17" name="矩形 16"/>
          <p:cNvSpPr/>
          <p:nvPr/>
        </p:nvSpPr>
        <p:spPr bwMode="auto">
          <a:xfrm>
            <a:off x="1047751" y="3987800"/>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22</a:t>
            </a:r>
            <a:endParaRPr lang="zh-CN" altLang="en-US" dirty="0">
              <a:solidFill>
                <a:srgbClr val="0070C0"/>
              </a:solidFill>
            </a:endParaRPr>
          </a:p>
        </p:txBody>
      </p:sp>
      <p:sp>
        <p:nvSpPr>
          <p:cNvPr id="18" name="矩形 17"/>
          <p:cNvSpPr/>
          <p:nvPr/>
        </p:nvSpPr>
        <p:spPr bwMode="auto">
          <a:xfrm>
            <a:off x="2190751" y="550068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13</a:t>
            </a:r>
            <a:endParaRPr lang="zh-CN" altLang="en-US" dirty="0">
              <a:solidFill>
                <a:srgbClr val="0070C0"/>
              </a:solidFill>
            </a:endParaRPr>
          </a:p>
        </p:txBody>
      </p:sp>
      <p:sp>
        <p:nvSpPr>
          <p:cNvPr id="19" name="矩形 18"/>
          <p:cNvSpPr/>
          <p:nvPr/>
        </p:nvSpPr>
        <p:spPr bwMode="auto">
          <a:xfrm>
            <a:off x="1047751" y="634523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20</a:t>
            </a:r>
            <a:endParaRPr lang="zh-CN" altLang="en-US" dirty="0">
              <a:solidFill>
                <a:srgbClr val="0070C0"/>
              </a:solidFill>
            </a:endParaRPr>
          </a:p>
        </p:txBody>
      </p:sp>
      <p:sp>
        <p:nvSpPr>
          <p:cNvPr id="20" name="矩形 19"/>
          <p:cNvSpPr/>
          <p:nvPr/>
        </p:nvSpPr>
        <p:spPr bwMode="auto">
          <a:xfrm>
            <a:off x="2667000" y="6488114"/>
            <a:ext cx="7620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24</a:t>
            </a:r>
            <a:endParaRPr lang="zh-CN" altLang="en-US" dirty="0">
              <a:solidFill>
                <a:srgbClr val="0070C0"/>
              </a:solidFill>
            </a:endParaRPr>
          </a:p>
        </p:txBody>
      </p:sp>
      <p:sp>
        <p:nvSpPr>
          <p:cNvPr id="21" name="矩形 20"/>
          <p:cNvSpPr/>
          <p:nvPr/>
        </p:nvSpPr>
        <p:spPr bwMode="auto">
          <a:xfrm>
            <a:off x="4286251" y="6500814"/>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11</a:t>
            </a:r>
            <a:endParaRPr lang="zh-CN" altLang="en-US" dirty="0">
              <a:solidFill>
                <a:srgbClr val="0070C0"/>
              </a:solidFill>
            </a:endParaRPr>
          </a:p>
        </p:txBody>
      </p:sp>
      <p:sp>
        <p:nvSpPr>
          <p:cNvPr id="22" name="矩形 21"/>
          <p:cNvSpPr/>
          <p:nvPr/>
        </p:nvSpPr>
        <p:spPr bwMode="auto">
          <a:xfrm>
            <a:off x="4286251" y="521493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12</a:t>
            </a:r>
            <a:endParaRPr lang="zh-CN" altLang="en-US" dirty="0">
              <a:solidFill>
                <a:srgbClr val="0070C0"/>
              </a:solidFill>
            </a:endParaRPr>
          </a:p>
        </p:txBody>
      </p:sp>
      <p:sp>
        <p:nvSpPr>
          <p:cNvPr id="23" name="矩形 22"/>
          <p:cNvSpPr/>
          <p:nvPr/>
        </p:nvSpPr>
        <p:spPr bwMode="auto">
          <a:xfrm>
            <a:off x="3462867" y="5786439"/>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36</a:t>
            </a:r>
            <a:endParaRPr lang="zh-CN" altLang="en-US" dirty="0">
              <a:solidFill>
                <a:srgbClr val="0070C0"/>
              </a:solidFill>
            </a:endParaRPr>
          </a:p>
        </p:txBody>
      </p:sp>
      <p:sp>
        <p:nvSpPr>
          <p:cNvPr id="24" name="矩形 23"/>
          <p:cNvSpPr/>
          <p:nvPr/>
        </p:nvSpPr>
        <p:spPr bwMode="auto">
          <a:xfrm>
            <a:off x="5905500" y="6345239"/>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38</a:t>
            </a:r>
            <a:endParaRPr lang="zh-CN" altLang="en-US" dirty="0">
              <a:solidFill>
                <a:srgbClr val="0070C0"/>
              </a:solidFill>
            </a:endParaRPr>
          </a:p>
        </p:txBody>
      </p:sp>
      <p:sp>
        <p:nvSpPr>
          <p:cNvPr id="25" name="矩形 24"/>
          <p:cNvSpPr/>
          <p:nvPr/>
        </p:nvSpPr>
        <p:spPr bwMode="auto">
          <a:xfrm>
            <a:off x="6762751" y="649763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10</a:t>
            </a:r>
            <a:endParaRPr lang="zh-CN" altLang="en-US" dirty="0">
              <a:solidFill>
                <a:srgbClr val="0070C0"/>
              </a:solidFill>
            </a:endParaRPr>
          </a:p>
        </p:txBody>
      </p:sp>
      <p:sp>
        <p:nvSpPr>
          <p:cNvPr id="26" name="矩形 25"/>
          <p:cNvSpPr/>
          <p:nvPr/>
        </p:nvSpPr>
        <p:spPr bwMode="auto">
          <a:xfrm>
            <a:off x="7143751" y="5273675"/>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7</a:t>
            </a:r>
            <a:endParaRPr lang="zh-CN" altLang="en-US" dirty="0">
              <a:solidFill>
                <a:srgbClr val="0070C0"/>
              </a:solidFill>
            </a:endParaRPr>
          </a:p>
        </p:txBody>
      </p:sp>
      <p:sp>
        <p:nvSpPr>
          <p:cNvPr id="27" name="矩形 26"/>
          <p:cNvSpPr/>
          <p:nvPr/>
        </p:nvSpPr>
        <p:spPr bwMode="auto">
          <a:xfrm>
            <a:off x="8763001" y="5916614"/>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39</a:t>
            </a:r>
            <a:endParaRPr lang="zh-CN" altLang="en-US" dirty="0">
              <a:solidFill>
                <a:srgbClr val="0070C0"/>
              </a:solidFill>
            </a:endParaRPr>
          </a:p>
        </p:txBody>
      </p:sp>
      <p:sp>
        <p:nvSpPr>
          <p:cNvPr id="28" name="矩形 27"/>
          <p:cNvSpPr/>
          <p:nvPr/>
        </p:nvSpPr>
        <p:spPr bwMode="auto">
          <a:xfrm>
            <a:off x="10287001" y="5286375"/>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a:t>
            </a:r>
            <a:endParaRPr lang="zh-CN" altLang="en-US" dirty="0">
              <a:solidFill>
                <a:srgbClr val="0070C0"/>
              </a:solidFill>
            </a:endParaRPr>
          </a:p>
        </p:txBody>
      </p:sp>
      <p:sp>
        <p:nvSpPr>
          <p:cNvPr id="29" name="矩形 28"/>
          <p:cNvSpPr/>
          <p:nvPr/>
        </p:nvSpPr>
        <p:spPr bwMode="auto">
          <a:xfrm>
            <a:off x="9429751" y="434498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17</a:t>
            </a:r>
            <a:endParaRPr lang="zh-CN" altLang="en-US" dirty="0">
              <a:solidFill>
                <a:srgbClr val="0070C0"/>
              </a:solidFill>
            </a:endParaRPr>
          </a:p>
        </p:txBody>
      </p:sp>
      <p:sp>
        <p:nvSpPr>
          <p:cNvPr id="30" name="矩形 29"/>
          <p:cNvSpPr/>
          <p:nvPr/>
        </p:nvSpPr>
        <p:spPr bwMode="auto">
          <a:xfrm>
            <a:off x="5048251" y="5715000"/>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15</a:t>
            </a:r>
            <a:endParaRPr lang="zh-CN" altLang="en-US" dirty="0">
              <a:solidFill>
                <a:srgbClr val="0070C0"/>
              </a:solidFill>
            </a:endParaRPr>
          </a:p>
        </p:txBody>
      </p:sp>
      <p:sp>
        <p:nvSpPr>
          <p:cNvPr id="31" name="矩形 30"/>
          <p:cNvSpPr/>
          <p:nvPr/>
        </p:nvSpPr>
        <p:spPr bwMode="auto">
          <a:xfrm>
            <a:off x="6000751" y="4000500"/>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30</a:t>
            </a:r>
            <a:endParaRPr lang="zh-CN" altLang="en-US" dirty="0">
              <a:solidFill>
                <a:srgbClr val="0070C0"/>
              </a:solidFill>
            </a:endParaRPr>
          </a:p>
        </p:txBody>
      </p:sp>
      <p:sp>
        <p:nvSpPr>
          <p:cNvPr id="32" name="矩形 31"/>
          <p:cNvSpPr/>
          <p:nvPr/>
        </p:nvSpPr>
        <p:spPr bwMode="auto">
          <a:xfrm>
            <a:off x="6000751" y="5202239"/>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9</a:t>
            </a:r>
            <a:endParaRPr lang="zh-CN" altLang="en-US" dirty="0">
              <a:solidFill>
                <a:srgbClr val="0070C0"/>
              </a:solidFill>
            </a:endParaRPr>
          </a:p>
        </p:txBody>
      </p:sp>
      <p:sp>
        <p:nvSpPr>
          <p:cNvPr id="33" name="矩形 32"/>
          <p:cNvSpPr/>
          <p:nvPr/>
        </p:nvSpPr>
        <p:spPr bwMode="auto">
          <a:xfrm>
            <a:off x="7334251" y="3786189"/>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8</a:t>
            </a:r>
            <a:endParaRPr lang="zh-CN" altLang="en-US" dirty="0">
              <a:solidFill>
                <a:srgbClr val="0070C0"/>
              </a:solidFill>
            </a:endParaRPr>
          </a:p>
        </p:txBody>
      </p:sp>
      <p:sp>
        <p:nvSpPr>
          <p:cNvPr id="34" name="矩形 33"/>
          <p:cNvSpPr/>
          <p:nvPr/>
        </p:nvSpPr>
        <p:spPr bwMode="auto">
          <a:xfrm>
            <a:off x="7827434" y="4500564"/>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18</a:t>
            </a:r>
            <a:endParaRPr lang="zh-CN" altLang="en-US" dirty="0">
              <a:solidFill>
                <a:srgbClr val="0070C0"/>
              </a:solidFill>
            </a:endParaRPr>
          </a:p>
        </p:txBody>
      </p:sp>
      <p:sp>
        <p:nvSpPr>
          <p:cNvPr id="35" name="矩形 34"/>
          <p:cNvSpPr/>
          <p:nvPr/>
        </p:nvSpPr>
        <p:spPr bwMode="auto">
          <a:xfrm>
            <a:off x="9525001" y="3429000"/>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19</a:t>
            </a:r>
            <a:endParaRPr lang="zh-CN" altLang="en-US" dirty="0">
              <a:solidFill>
                <a:srgbClr val="0070C0"/>
              </a:solidFill>
            </a:endParaRPr>
          </a:p>
        </p:txBody>
      </p:sp>
      <p:sp>
        <p:nvSpPr>
          <p:cNvPr id="36" name="矩形 35"/>
          <p:cNvSpPr/>
          <p:nvPr/>
        </p:nvSpPr>
        <p:spPr bwMode="auto">
          <a:xfrm>
            <a:off x="10763251" y="2559050"/>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21</a:t>
            </a:r>
            <a:endParaRPr lang="zh-CN" altLang="en-US" dirty="0">
              <a:solidFill>
                <a:srgbClr val="0070C0"/>
              </a:solidFill>
            </a:endParaRPr>
          </a:p>
        </p:txBody>
      </p:sp>
      <p:sp>
        <p:nvSpPr>
          <p:cNvPr id="37" name="矩形 36"/>
          <p:cNvSpPr/>
          <p:nvPr/>
        </p:nvSpPr>
        <p:spPr bwMode="auto">
          <a:xfrm>
            <a:off x="10763251" y="1201739"/>
            <a:ext cx="7620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34</a:t>
            </a:r>
            <a:endParaRPr lang="zh-CN" altLang="en-US" dirty="0">
              <a:solidFill>
                <a:srgbClr val="0070C0"/>
              </a:solidFill>
            </a:endParaRPr>
          </a:p>
        </p:txBody>
      </p:sp>
      <p:sp>
        <p:nvSpPr>
          <p:cNvPr id="38" name="矩形 37"/>
          <p:cNvSpPr/>
          <p:nvPr/>
        </p:nvSpPr>
        <p:spPr bwMode="auto">
          <a:xfrm>
            <a:off x="10572751" y="63023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26</a:t>
            </a:r>
            <a:endParaRPr lang="zh-CN" altLang="en-US" dirty="0">
              <a:solidFill>
                <a:srgbClr val="0070C0"/>
              </a:solidFill>
            </a:endParaRPr>
          </a:p>
        </p:txBody>
      </p:sp>
      <p:sp>
        <p:nvSpPr>
          <p:cNvPr id="39" name="矩形 38"/>
          <p:cNvSpPr/>
          <p:nvPr/>
        </p:nvSpPr>
        <p:spPr bwMode="auto">
          <a:xfrm>
            <a:off x="9239251" y="558800"/>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32</a:t>
            </a:r>
            <a:endParaRPr lang="zh-CN" altLang="en-US" dirty="0">
              <a:solidFill>
                <a:srgbClr val="0070C0"/>
              </a:solidFill>
            </a:endParaRPr>
          </a:p>
        </p:txBody>
      </p:sp>
      <p:sp>
        <p:nvSpPr>
          <p:cNvPr id="40" name="矩形 39"/>
          <p:cNvSpPr/>
          <p:nvPr/>
        </p:nvSpPr>
        <p:spPr bwMode="auto">
          <a:xfrm>
            <a:off x="8320618" y="1247775"/>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41</a:t>
            </a:r>
            <a:endParaRPr lang="zh-CN" altLang="en-US" dirty="0">
              <a:solidFill>
                <a:srgbClr val="0070C0"/>
              </a:solidFill>
            </a:endParaRPr>
          </a:p>
        </p:txBody>
      </p:sp>
      <p:sp>
        <p:nvSpPr>
          <p:cNvPr id="41" name="矩形 40"/>
          <p:cNvSpPr/>
          <p:nvPr/>
        </p:nvSpPr>
        <p:spPr bwMode="auto">
          <a:xfrm>
            <a:off x="8191501" y="0"/>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37</a:t>
            </a:r>
            <a:endParaRPr lang="zh-CN" altLang="en-US" dirty="0">
              <a:solidFill>
                <a:srgbClr val="0070C0"/>
              </a:solidFill>
            </a:endParaRPr>
          </a:p>
        </p:txBody>
      </p:sp>
      <p:sp>
        <p:nvSpPr>
          <p:cNvPr id="42" name="矩形 41"/>
          <p:cNvSpPr/>
          <p:nvPr/>
        </p:nvSpPr>
        <p:spPr bwMode="auto">
          <a:xfrm>
            <a:off x="7334251" y="1630363"/>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14</a:t>
            </a:r>
            <a:endParaRPr lang="zh-CN" altLang="en-US" dirty="0">
              <a:solidFill>
                <a:srgbClr val="0070C0"/>
              </a:solidFill>
            </a:endParaRPr>
          </a:p>
        </p:txBody>
      </p:sp>
      <p:sp>
        <p:nvSpPr>
          <p:cNvPr id="43" name="矩形 42"/>
          <p:cNvSpPr/>
          <p:nvPr/>
        </p:nvSpPr>
        <p:spPr bwMode="auto">
          <a:xfrm>
            <a:off x="8001000" y="2630489"/>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28</a:t>
            </a:r>
            <a:endParaRPr lang="zh-CN" altLang="en-US" dirty="0">
              <a:solidFill>
                <a:srgbClr val="0070C0"/>
              </a:solidFill>
            </a:endParaRPr>
          </a:p>
        </p:txBody>
      </p:sp>
      <p:sp>
        <p:nvSpPr>
          <p:cNvPr id="44" name="矩形 43"/>
          <p:cNvSpPr/>
          <p:nvPr/>
        </p:nvSpPr>
        <p:spPr bwMode="auto">
          <a:xfrm>
            <a:off x="8953501" y="2071689"/>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a:t>
            </a:r>
            <a:endParaRPr lang="zh-CN" altLang="en-US" dirty="0">
              <a:solidFill>
                <a:srgbClr val="0070C0"/>
              </a:solidFill>
            </a:endParaRPr>
          </a:p>
        </p:txBody>
      </p:sp>
      <p:sp>
        <p:nvSpPr>
          <p:cNvPr id="45" name="矩形 44"/>
          <p:cNvSpPr/>
          <p:nvPr/>
        </p:nvSpPr>
        <p:spPr bwMode="auto">
          <a:xfrm>
            <a:off x="6381751" y="1428750"/>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5</a:t>
            </a:r>
            <a:endParaRPr lang="zh-CN" altLang="en-US" dirty="0">
              <a:solidFill>
                <a:srgbClr val="0070C0"/>
              </a:solidFill>
            </a:endParaRPr>
          </a:p>
        </p:txBody>
      </p:sp>
      <p:sp>
        <p:nvSpPr>
          <p:cNvPr id="46" name="矩形 45"/>
          <p:cNvSpPr/>
          <p:nvPr/>
        </p:nvSpPr>
        <p:spPr bwMode="auto">
          <a:xfrm>
            <a:off x="6381751" y="34448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25</a:t>
            </a:r>
            <a:endParaRPr lang="zh-CN" altLang="en-US" dirty="0">
              <a:solidFill>
                <a:srgbClr val="0070C0"/>
              </a:solidFill>
            </a:endParaRPr>
          </a:p>
        </p:txBody>
      </p:sp>
      <p:sp>
        <p:nvSpPr>
          <p:cNvPr id="47" name="矩形 46"/>
          <p:cNvSpPr/>
          <p:nvPr/>
        </p:nvSpPr>
        <p:spPr bwMode="auto">
          <a:xfrm>
            <a:off x="5194301" y="25400"/>
            <a:ext cx="666751" cy="368300"/>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35</a:t>
            </a:r>
            <a:endParaRPr lang="zh-CN" altLang="en-US" dirty="0">
              <a:solidFill>
                <a:srgbClr val="0070C0"/>
              </a:solidFill>
            </a:endParaRPr>
          </a:p>
        </p:txBody>
      </p:sp>
      <p:sp>
        <p:nvSpPr>
          <p:cNvPr id="48" name="矩形 47"/>
          <p:cNvSpPr/>
          <p:nvPr/>
        </p:nvSpPr>
        <p:spPr bwMode="auto">
          <a:xfrm>
            <a:off x="3905251" y="357189"/>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6</a:t>
            </a:r>
            <a:endParaRPr lang="zh-CN" altLang="en-US" dirty="0">
              <a:solidFill>
                <a:srgbClr val="0070C0"/>
              </a:solidFill>
            </a:endParaRPr>
          </a:p>
        </p:txBody>
      </p:sp>
      <p:sp>
        <p:nvSpPr>
          <p:cNvPr id="49" name="矩形 48"/>
          <p:cNvSpPr/>
          <p:nvPr/>
        </p:nvSpPr>
        <p:spPr bwMode="auto">
          <a:xfrm>
            <a:off x="4762501" y="1428750"/>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31</a:t>
            </a:r>
            <a:endParaRPr lang="zh-CN" altLang="en-US" dirty="0">
              <a:solidFill>
                <a:srgbClr val="0070C0"/>
              </a:solidFill>
            </a:endParaRPr>
          </a:p>
        </p:txBody>
      </p:sp>
      <p:sp>
        <p:nvSpPr>
          <p:cNvPr id="50" name="矩形 49"/>
          <p:cNvSpPr/>
          <p:nvPr/>
        </p:nvSpPr>
        <p:spPr bwMode="auto">
          <a:xfrm>
            <a:off x="2476501" y="500064"/>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16</a:t>
            </a:r>
            <a:endParaRPr lang="zh-CN" altLang="en-US" dirty="0">
              <a:solidFill>
                <a:srgbClr val="0070C0"/>
              </a:solidFill>
            </a:endParaRPr>
          </a:p>
        </p:txBody>
      </p:sp>
    </p:spTree>
    <p:extLst>
      <p:ext uri="{BB962C8B-B14F-4D97-AF65-F5344CB8AC3E}">
        <p14:creationId xmlns:p14="http://schemas.microsoft.com/office/powerpoint/2010/main" val="1792396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4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最小生成树</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23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12" name="Rectangle 3"/>
          <p:cNvSpPr txBox="1">
            <a:spLocks noChangeArrowheads="1"/>
          </p:cNvSpPr>
          <p:nvPr/>
        </p:nvSpPr>
        <p:spPr>
          <a:xfrm>
            <a:off x="327259" y="1106905"/>
            <a:ext cx="11521439" cy="5168767"/>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3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图数据构造</a:t>
            </a:r>
            <a:endParaRPr lang="en-US" altLang="zh-CN" sz="2400" dirty="0">
              <a:latin typeface="微软雅黑" panose="020B0503020204020204" pitchFamily="34" charset="-122"/>
              <a:ea typeface="微软雅黑" panose="020B0503020204020204" pitchFamily="34" charset="-122"/>
            </a:endParaRPr>
          </a:p>
          <a:p>
            <a:pPr lvl="1" algn="l">
              <a:lnSpc>
                <a:spcPct val="125000"/>
              </a:lnSpc>
              <a:spcBef>
                <a:spcPts val="600"/>
              </a:spcBef>
              <a:buClr>
                <a:srgbClr val="FF0000"/>
              </a:buClr>
              <a:buSzPct val="80000"/>
            </a:pPr>
            <a:r>
              <a:rPr lang="zh-CN" altLang="en-US" sz="2400" dirty="0">
                <a:latin typeface="微软雅黑" panose="020B0503020204020204" pitchFamily="34" charset="-122"/>
                <a:ea typeface="微软雅黑" panose="020B0503020204020204" pitchFamily="34" charset="-122"/>
              </a:rPr>
              <a:t>     从昆明</a:t>
            </a:r>
            <a:r>
              <a:rPr lang="en-US" altLang="zh-CN" sz="2400" dirty="0">
                <a:latin typeface="微软雅黑" panose="020B0503020204020204" pitchFamily="34" charset="-122"/>
                <a:ea typeface="微软雅黑" panose="020B0503020204020204" pitchFamily="34" charset="-122"/>
              </a:rPr>
              <a:t>LTE</a:t>
            </a:r>
            <a:r>
              <a:rPr lang="zh-CN" altLang="en-US" sz="2400" dirty="0">
                <a:latin typeface="微软雅黑" panose="020B0503020204020204" pitchFamily="34" charset="-122"/>
                <a:ea typeface="微软雅黑" panose="020B0503020204020204" pitchFamily="34" charset="-122"/>
              </a:rPr>
              <a:t>网络中，选取部分基站，计算基站间的距离，在部分基站间引入边，得到</a:t>
            </a:r>
            <a:endParaRPr lang="en-US" altLang="zh-CN" sz="24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22</a:t>
            </a:r>
            <a:r>
              <a:rPr lang="zh-CN" altLang="en-US" sz="2400" dirty="0">
                <a:latin typeface="微软雅黑" panose="020B0503020204020204" pitchFamily="34" charset="-122"/>
                <a:ea typeface="微软雅黑" panose="020B0503020204020204" pitchFamily="34" charset="-122"/>
              </a:rPr>
              <a:t>个基站顶点组成的图 </a:t>
            </a:r>
            <a:endParaRPr lang="en-US" altLang="zh-CN" sz="24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42</a:t>
            </a:r>
            <a:r>
              <a:rPr lang="zh-CN" altLang="en-US" sz="2400" dirty="0">
                <a:latin typeface="微软雅黑" panose="020B0503020204020204" pitchFamily="34" charset="-122"/>
                <a:ea typeface="微软雅黑" panose="020B0503020204020204" pitchFamily="34" charset="-122"/>
              </a:rPr>
              <a:t>个基站顶点组成的图</a:t>
            </a:r>
          </a:p>
          <a:p>
            <a:pPr lvl="1" algn="l">
              <a:lnSpc>
                <a:spcPct val="125000"/>
              </a:lnSpc>
              <a:spcBef>
                <a:spcPts val="600"/>
              </a:spcBef>
              <a:buClr>
                <a:srgbClr val="FF0000"/>
              </a:buClr>
              <a:buSzPct val="80000"/>
            </a:pPr>
            <a:endParaRPr lang="zh-CN" altLang="en-US" sz="2400" dirty="0">
              <a:latin typeface="微软雅黑" panose="020B0503020204020204" pitchFamily="34" charset="-122"/>
              <a:ea typeface="微软雅黑" panose="020B0503020204020204" pitchFamily="34" charset="-122"/>
            </a:endParaRPr>
          </a:p>
          <a:p>
            <a:pPr marL="342900" lvl="1" indent="-342900" algn="l">
              <a:lnSpc>
                <a:spcPct val="135000"/>
              </a:lnSpc>
              <a:spcBef>
                <a:spcPts val="600"/>
              </a:spcBef>
              <a:buSzPct val="100000"/>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p:txBody>
      </p:sp>
      <p:graphicFrame>
        <p:nvGraphicFramePr>
          <p:cNvPr id="8" name="对象 7">
            <a:extLst>
              <a:ext uri="{FF2B5EF4-FFF2-40B4-BE49-F238E27FC236}">
                <a16:creationId xmlns:a16="http://schemas.microsoft.com/office/drawing/2014/main" id="{5F5CACEA-D76F-440B-A226-55BF1E64C099}"/>
              </a:ext>
            </a:extLst>
          </p:cNvPr>
          <p:cNvGraphicFramePr>
            <a:graphicFrameLocks noChangeAspect="1"/>
          </p:cNvGraphicFramePr>
          <p:nvPr>
            <p:extLst>
              <p:ext uri="{D42A27DB-BD31-4B8C-83A1-F6EECF244321}">
                <p14:modId xmlns:p14="http://schemas.microsoft.com/office/powerpoint/2010/main" val="667768691"/>
              </p:ext>
            </p:extLst>
          </p:nvPr>
        </p:nvGraphicFramePr>
        <p:xfrm>
          <a:off x="6770316" y="2654785"/>
          <a:ext cx="4103135" cy="1548430"/>
        </p:xfrm>
        <a:graphic>
          <a:graphicData uri="http://schemas.openxmlformats.org/presentationml/2006/ole">
            <mc:AlternateContent xmlns:mc="http://schemas.openxmlformats.org/markup-compatibility/2006">
              <mc:Choice xmlns:v="urn:schemas-microsoft-com:vml" Requires="v">
                <p:oleObj spid="_x0000_s21533" name="包装程序外壳对象" showAsIcon="1" r:id="rId3" imgW="1796400" imgH="430920" progId="Package">
                  <p:embed/>
                </p:oleObj>
              </mc:Choice>
              <mc:Fallback>
                <p:oleObj name="包装程序外壳对象" showAsIcon="1" r:id="rId3" imgW="1796400" imgH="430920" progId="Package">
                  <p:embed/>
                  <p:pic>
                    <p:nvPicPr>
                      <p:cNvPr id="2" name="对象 1">
                        <a:extLst>
                          <a:ext uri="{FF2B5EF4-FFF2-40B4-BE49-F238E27FC236}">
                            <a16:creationId xmlns:a16="http://schemas.microsoft.com/office/drawing/2014/main" id="{0E9EEA97-1E3D-4FC7-A33B-EE08E3AE38D4}"/>
                          </a:ext>
                        </a:extLst>
                      </p:cNvPr>
                      <p:cNvPicPr/>
                      <p:nvPr/>
                    </p:nvPicPr>
                    <p:blipFill>
                      <a:blip r:embed="rId4"/>
                      <a:stretch>
                        <a:fillRect/>
                      </a:stretch>
                    </p:blipFill>
                    <p:spPr>
                      <a:xfrm>
                        <a:off x="6770316" y="2654785"/>
                        <a:ext cx="4103135" cy="1548430"/>
                      </a:xfrm>
                      <a:prstGeom prst="rect">
                        <a:avLst/>
                      </a:prstGeom>
                    </p:spPr>
                  </p:pic>
                </p:oleObj>
              </mc:Fallback>
            </mc:AlternateContent>
          </a:graphicData>
        </a:graphic>
      </p:graphicFrame>
    </p:spTree>
    <p:extLst>
      <p:ext uri="{BB962C8B-B14F-4D97-AF65-F5344CB8AC3E}">
        <p14:creationId xmlns:p14="http://schemas.microsoft.com/office/powerpoint/2010/main" val="4163954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31"/>
          <p:cNvGrpSpPr>
            <a:grpSpLocks/>
          </p:cNvGrpSpPr>
          <p:nvPr/>
        </p:nvGrpSpPr>
        <p:grpSpPr bwMode="auto">
          <a:xfrm>
            <a:off x="1200152" y="1"/>
            <a:ext cx="10560049" cy="6569075"/>
            <a:chOff x="759" y="368"/>
            <a:chExt cx="4275" cy="3557"/>
          </a:xfrm>
        </p:grpSpPr>
        <p:pic>
          <p:nvPicPr>
            <p:cNvPr id="22531" name="Picture 4" descr="22个基站截图—v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 y="394"/>
              <a:ext cx="4127" cy="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矩形 4"/>
            <p:cNvSpPr>
              <a:spLocks noChangeArrowheads="1"/>
            </p:cNvSpPr>
            <p:nvPr/>
          </p:nvSpPr>
          <p:spPr bwMode="auto">
            <a:xfrm>
              <a:off x="759" y="512"/>
              <a:ext cx="495" cy="200"/>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solidFill>
                  <a:srgbClr val="0070C0"/>
                </a:solidFill>
              </a:endParaRPr>
            </a:p>
          </p:txBody>
        </p:sp>
        <p:sp>
          <p:nvSpPr>
            <p:cNvPr id="22533" name="矩形 5"/>
            <p:cNvSpPr>
              <a:spLocks noChangeArrowheads="1"/>
            </p:cNvSpPr>
            <p:nvPr/>
          </p:nvSpPr>
          <p:spPr bwMode="auto">
            <a:xfrm>
              <a:off x="3774" y="2762"/>
              <a:ext cx="495" cy="200"/>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solidFill>
                  <a:srgbClr val="0070C0"/>
                </a:solidFill>
              </a:endParaRPr>
            </a:p>
          </p:txBody>
        </p:sp>
        <p:sp>
          <p:nvSpPr>
            <p:cNvPr id="9" name="矩形 8"/>
            <p:cNvSpPr/>
            <p:nvPr/>
          </p:nvSpPr>
          <p:spPr bwMode="auto">
            <a:xfrm>
              <a:off x="4044" y="2761"/>
              <a:ext cx="270" cy="199"/>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a:t>
              </a:r>
              <a:endParaRPr lang="zh-CN" altLang="en-US" dirty="0">
                <a:solidFill>
                  <a:srgbClr val="0070C0"/>
                </a:solidFill>
              </a:endParaRPr>
            </a:p>
          </p:txBody>
        </p:sp>
        <p:sp>
          <p:nvSpPr>
            <p:cNvPr id="11" name="矩形 10"/>
            <p:cNvSpPr/>
            <p:nvPr/>
          </p:nvSpPr>
          <p:spPr bwMode="auto">
            <a:xfrm>
              <a:off x="4674" y="2446"/>
              <a:ext cx="270" cy="199"/>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4</a:t>
              </a:r>
              <a:endParaRPr lang="zh-CN" altLang="en-US" dirty="0">
                <a:solidFill>
                  <a:srgbClr val="0070C0"/>
                </a:solidFill>
              </a:endParaRPr>
            </a:p>
          </p:txBody>
        </p:sp>
        <p:sp>
          <p:nvSpPr>
            <p:cNvPr id="12" name="矩形 11"/>
            <p:cNvSpPr/>
            <p:nvPr/>
          </p:nvSpPr>
          <p:spPr bwMode="auto">
            <a:xfrm>
              <a:off x="4854" y="1366"/>
              <a:ext cx="180" cy="199"/>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6</a:t>
              </a:r>
              <a:endParaRPr lang="zh-CN" altLang="en-US" dirty="0">
                <a:solidFill>
                  <a:srgbClr val="0070C0"/>
                </a:solidFill>
              </a:endParaRPr>
            </a:p>
          </p:txBody>
        </p:sp>
        <p:sp>
          <p:nvSpPr>
            <p:cNvPr id="13" name="矩形 12"/>
            <p:cNvSpPr/>
            <p:nvPr/>
          </p:nvSpPr>
          <p:spPr bwMode="auto">
            <a:xfrm>
              <a:off x="3909" y="1951"/>
              <a:ext cx="270" cy="199"/>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8</a:t>
              </a:r>
              <a:endParaRPr lang="zh-CN" altLang="en-US" dirty="0">
                <a:solidFill>
                  <a:srgbClr val="0070C0"/>
                </a:solidFill>
              </a:endParaRPr>
            </a:p>
          </p:txBody>
        </p:sp>
        <p:sp>
          <p:nvSpPr>
            <p:cNvPr id="14" name="矩形 13"/>
            <p:cNvSpPr/>
            <p:nvPr/>
          </p:nvSpPr>
          <p:spPr bwMode="auto">
            <a:xfrm>
              <a:off x="3954" y="1223"/>
              <a:ext cx="314" cy="199"/>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18</a:t>
              </a:r>
              <a:endParaRPr lang="zh-CN" altLang="en-US" dirty="0">
                <a:solidFill>
                  <a:srgbClr val="0070C0"/>
                </a:solidFill>
              </a:endParaRPr>
            </a:p>
          </p:txBody>
        </p:sp>
        <p:sp>
          <p:nvSpPr>
            <p:cNvPr id="15" name="矩形 14"/>
            <p:cNvSpPr/>
            <p:nvPr/>
          </p:nvSpPr>
          <p:spPr bwMode="auto">
            <a:xfrm>
              <a:off x="2874" y="1628"/>
              <a:ext cx="315" cy="199"/>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19</a:t>
              </a:r>
              <a:endParaRPr lang="zh-CN" altLang="en-US" dirty="0">
                <a:solidFill>
                  <a:srgbClr val="0070C0"/>
                </a:solidFill>
              </a:endParaRPr>
            </a:p>
          </p:txBody>
        </p:sp>
        <p:sp>
          <p:nvSpPr>
            <p:cNvPr id="16" name="矩形 15"/>
            <p:cNvSpPr/>
            <p:nvPr/>
          </p:nvSpPr>
          <p:spPr bwMode="auto">
            <a:xfrm>
              <a:off x="2784" y="998"/>
              <a:ext cx="270" cy="199"/>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11</a:t>
              </a:r>
              <a:endParaRPr lang="zh-CN" altLang="en-US" dirty="0">
                <a:solidFill>
                  <a:srgbClr val="0070C0"/>
                </a:solidFill>
              </a:endParaRPr>
            </a:p>
          </p:txBody>
        </p:sp>
        <p:sp>
          <p:nvSpPr>
            <p:cNvPr id="17" name="矩形 16"/>
            <p:cNvSpPr/>
            <p:nvPr/>
          </p:nvSpPr>
          <p:spPr bwMode="auto">
            <a:xfrm>
              <a:off x="2694" y="421"/>
              <a:ext cx="405" cy="199"/>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22</a:t>
              </a:r>
              <a:endParaRPr lang="zh-CN" altLang="en-US" dirty="0">
                <a:solidFill>
                  <a:srgbClr val="0070C0"/>
                </a:solidFill>
              </a:endParaRPr>
            </a:p>
          </p:txBody>
        </p:sp>
        <p:sp>
          <p:nvSpPr>
            <p:cNvPr id="18" name="矩形 17"/>
            <p:cNvSpPr/>
            <p:nvPr/>
          </p:nvSpPr>
          <p:spPr bwMode="auto">
            <a:xfrm>
              <a:off x="1434" y="818"/>
              <a:ext cx="314" cy="199"/>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17</a:t>
              </a:r>
              <a:endParaRPr lang="zh-CN" altLang="en-US" dirty="0">
                <a:solidFill>
                  <a:srgbClr val="0070C0"/>
                </a:solidFill>
              </a:endParaRPr>
            </a:p>
          </p:txBody>
        </p:sp>
        <p:sp>
          <p:nvSpPr>
            <p:cNvPr id="19" name="矩形 18"/>
            <p:cNvSpPr/>
            <p:nvPr/>
          </p:nvSpPr>
          <p:spPr bwMode="auto">
            <a:xfrm>
              <a:off x="1929" y="1231"/>
              <a:ext cx="272" cy="199"/>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7</a:t>
              </a:r>
              <a:endParaRPr lang="zh-CN" altLang="en-US" dirty="0">
                <a:solidFill>
                  <a:srgbClr val="0070C0"/>
                </a:solidFill>
              </a:endParaRPr>
            </a:p>
          </p:txBody>
        </p:sp>
        <p:sp>
          <p:nvSpPr>
            <p:cNvPr id="20" name="矩形 19"/>
            <p:cNvSpPr/>
            <p:nvPr/>
          </p:nvSpPr>
          <p:spPr bwMode="auto">
            <a:xfrm>
              <a:off x="1479" y="2042"/>
              <a:ext cx="315" cy="199"/>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16</a:t>
              </a:r>
              <a:endParaRPr lang="zh-CN" altLang="en-US" dirty="0">
                <a:solidFill>
                  <a:srgbClr val="0070C0"/>
                </a:solidFill>
              </a:endParaRPr>
            </a:p>
          </p:txBody>
        </p:sp>
        <p:sp>
          <p:nvSpPr>
            <p:cNvPr id="21" name="矩形 20"/>
            <p:cNvSpPr/>
            <p:nvPr/>
          </p:nvSpPr>
          <p:spPr bwMode="auto">
            <a:xfrm>
              <a:off x="1974" y="3383"/>
              <a:ext cx="315" cy="199"/>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12</a:t>
              </a:r>
              <a:endParaRPr lang="zh-CN" altLang="en-US" dirty="0">
                <a:solidFill>
                  <a:srgbClr val="0070C0"/>
                </a:solidFill>
              </a:endParaRPr>
            </a:p>
          </p:txBody>
        </p:sp>
        <p:sp>
          <p:nvSpPr>
            <p:cNvPr id="22" name="矩形 21"/>
            <p:cNvSpPr/>
            <p:nvPr/>
          </p:nvSpPr>
          <p:spPr bwMode="auto">
            <a:xfrm>
              <a:off x="2874" y="3518"/>
              <a:ext cx="315" cy="199"/>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14</a:t>
              </a:r>
              <a:endParaRPr lang="zh-CN" altLang="en-US" dirty="0">
                <a:solidFill>
                  <a:srgbClr val="0070C0"/>
                </a:solidFill>
              </a:endParaRPr>
            </a:p>
          </p:txBody>
        </p:sp>
        <p:sp>
          <p:nvSpPr>
            <p:cNvPr id="23" name="矩形 22"/>
            <p:cNvSpPr/>
            <p:nvPr/>
          </p:nvSpPr>
          <p:spPr bwMode="auto">
            <a:xfrm>
              <a:off x="2919" y="2537"/>
              <a:ext cx="320" cy="199"/>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21</a:t>
              </a:r>
              <a:endParaRPr lang="zh-CN" altLang="en-US" dirty="0">
                <a:solidFill>
                  <a:srgbClr val="0070C0"/>
                </a:solidFill>
              </a:endParaRPr>
            </a:p>
          </p:txBody>
        </p:sp>
        <p:sp>
          <p:nvSpPr>
            <p:cNvPr id="24" name="矩形 23"/>
            <p:cNvSpPr/>
            <p:nvPr/>
          </p:nvSpPr>
          <p:spPr bwMode="auto">
            <a:xfrm>
              <a:off x="3324" y="2528"/>
              <a:ext cx="315" cy="199"/>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10</a:t>
              </a:r>
              <a:endParaRPr lang="zh-CN" altLang="en-US" dirty="0">
                <a:solidFill>
                  <a:srgbClr val="0070C0"/>
                </a:solidFill>
              </a:endParaRPr>
            </a:p>
          </p:txBody>
        </p:sp>
        <p:sp>
          <p:nvSpPr>
            <p:cNvPr id="25" name="矩形 24"/>
            <p:cNvSpPr/>
            <p:nvPr/>
          </p:nvSpPr>
          <p:spPr bwMode="auto">
            <a:xfrm>
              <a:off x="894" y="2491"/>
              <a:ext cx="314" cy="199"/>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13</a:t>
              </a:r>
              <a:endParaRPr lang="zh-CN" altLang="en-US" dirty="0">
                <a:solidFill>
                  <a:srgbClr val="0070C0"/>
                </a:solidFill>
              </a:endParaRPr>
            </a:p>
          </p:txBody>
        </p:sp>
        <p:sp>
          <p:nvSpPr>
            <p:cNvPr id="26" name="矩形 25"/>
            <p:cNvSpPr/>
            <p:nvPr/>
          </p:nvSpPr>
          <p:spPr bwMode="auto">
            <a:xfrm>
              <a:off x="984" y="3158"/>
              <a:ext cx="270" cy="199"/>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a:t>
              </a:r>
              <a:endParaRPr lang="zh-CN" altLang="en-US" dirty="0">
                <a:solidFill>
                  <a:srgbClr val="0070C0"/>
                </a:solidFill>
              </a:endParaRPr>
            </a:p>
          </p:txBody>
        </p:sp>
        <p:sp>
          <p:nvSpPr>
            <p:cNvPr id="27" name="矩形 26"/>
            <p:cNvSpPr/>
            <p:nvPr/>
          </p:nvSpPr>
          <p:spPr bwMode="auto">
            <a:xfrm>
              <a:off x="939" y="3698"/>
              <a:ext cx="315" cy="199"/>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15</a:t>
              </a:r>
              <a:endParaRPr lang="zh-CN" altLang="en-US" dirty="0">
                <a:solidFill>
                  <a:srgbClr val="0070C0"/>
                </a:solidFill>
              </a:endParaRPr>
            </a:p>
          </p:txBody>
        </p:sp>
        <p:sp>
          <p:nvSpPr>
            <p:cNvPr id="28" name="矩形 27"/>
            <p:cNvSpPr/>
            <p:nvPr/>
          </p:nvSpPr>
          <p:spPr bwMode="auto">
            <a:xfrm>
              <a:off x="759" y="1996"/>
              <a:ext cx="270" cy="199"/>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a:t>
              </a:r>
              <a:endParaRPr lang="zh-CN" altLang="en-US" dirty="0">
                <a:solidFill>
                  <a:srgbClr val="0070C0"/>
                </a:solidFill>
              </a:endParaRPr>
            </a:p>
          </p:txBody>
        </p:sp>
        <p:sp>
          <p:nvSpPr>
            <p:cNvPr id="29" name="矩形 28"/>
            <p:cNvSpPr/>
            <p:nvPr/>
          </p:nvSpPr>
          <p:spPr bwMode="auto">
            <a:xfrm>
              <a:off x="759" y="1231"/>
              <a:ext cx="270" cy="199"/>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9</a:t>
              </a:r>
              <a:endParaRPr lang="zh-CN" altLang="en-US" dirty="0">
                <a:solidFill>
                  <a:srgbClr val="0070C0"/>
                </a:solidFill>
              </a:endParaRPr>
            </a:p>
          </p:txBody>
        </p:sp>
        <p:sp>
          <p:nvSpPr>
            <p:cNvPr id="30" name="矩形 29"/>
            <p:cNvSpPr/>
            <p:nvPr/>
          </p:nvSpPr>
          <p:spPr bwMode="auto">
            <a:xfrm>
              <a:off x="1479" y="368"/>
              <a:ext cx="270" cy="199"/>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5</a:t>
              </a:r>
              <a:endParaRPr lang="zh-CN" altLang="en-US" dirty="0">
                <a:solidFill>
                  <a:srgbClr val="0070C0"/>
                </a:solidFill>
              </a:endParaRPr>
            </a:p>
          </p:txBody>
        </p:sp>
        <p:sp>
          <p:nvSpPr>
            <p:cNvPr id="31" name="矩形 30"/>
            <p:cNvSpPr/>
            <p:nvPr/>
          </p:nvSpPr>
          <p:spPr bwMode="auto">
            <a:xfrm>
              <a:off x="759" y="503"/>
              <a:ext cx="315" cy="199"/>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20</a:t>
              </a:r>
              <a:endParaRPr lang="zh-CN" altLang="en-US" dirty="0">
                <a:solidFill>
                  <a:srgbClr val="0070C0"/>
                </a:solidFill>
              </a:endParaRPr>
            </a:p>
          </p:txBody>
        </p:sp>
      </p:grpSp>
    </p:spTree>
    <p:extLst>
      <p:ext uri="{BB962C8B-B14F-4D97-AF65-F5344CB8AC3E}">
        <p14:creationId xmlns:p14="http://schemas.microsoft.com/office/powerpoint/2010/main" val="863619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descr="43个基站截图—v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1" y="1"/>
            <a:ext cx="9715500" cy="671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矩形 2"/>
          <p:cNvSpPr>
            <a:spLocks noChangeArrowheads="1"/>
          </p:cNvSpPr>
          <p:nvPr/>
        </p:nvSpPr>
        <p:spPr bwMode="auto">
          <a:xfrm>
            <a:off x="9810751" y="5273675"/>
            <a:ext cx="1047749" cy="369888"/>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solidFill>
                <a:srgbClr val="0070C0"/>
              </a:solidFill>
            </a:endParaRPr>
          </a:p>
        </p:txBody>
      </p:sp>
      <p:sp>
        <p:nvSpPr>
          <p:cNvPr id="23556" name="矩形 3"/>
          <p:cNvSpPr>
            <a:spLocks noChangeArrowheads="1"/>
          </p:cNvSpPr>
          <p:nvPr/>
        </p:nvSpPr>
        <p:spPr bwMode="auto">
          <a:xfrm>
            <a:off x="2000251" y="571500"/>
            <a:ext cx="1047749" cy="369888"/>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solidFill>
                <a:srgbClr val="0070C0"/>
              </a:solidFill>
            </a:endParaRPr>
          </a:p>
        </p:txBody>
      </p:sp>
      <p:sp>
        <p:nvSpPr>
          <p:cNvPr id="9" name="矩形 8"/>
          <p:cNvSpPr/>
          <p:nvPr/>
        </p:nvSpPr>
        <p:spPr bwMode="auto">
          <a:xfrm>
            <a:off x="5334001" y="2987675"/>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a:t>
            </a:r>
            <a:endParaRPr lang="zh-CN" altLang="en-US" dirty="0">
              <a:solidFill>
                <a:srgbClr val="0070C0"/>
              </a:solidFill>
            </a:endParaRPr>
          </a:p>
        </p:txBody>
      </p:sp>
      <p:sp>
        <p:nvSpPr>
          <p:cNvPr id="10" name="矩形 9"/>
          <p:cNvSpPr/>
          <p:nvPr/>
        </p:nvSpPr>
        <p:spPr bwMode="auto">
          <a:xfrm>
            <a:off x="4000501" y="3140075"/>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33</a:t>
            </a:r>
            <a:endParaRPr lang="zh-CN" altLang="en-US" dirty="0">
              <a:solidFill>
                <a:srgbClr val="0070C0"/>
              </a:solidFill>
            </a:endParaRPr>
          </a:p>
        </p:txBody>
      </p:sp>
      <p:sp>
        <p:nvSpPr>
          <p:cNvPr id="11" name="矩形 10"/>
          <p:cNvSpPr/>
          <p:nvPr/>
        </p:nvSpPr>
        <p:spPr bwMode="auto">
          <a:xfrm>
            <a:off x="3983567" y="1916114"/>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42</a:t>
            </a:r>
            <a:endParaRPr lang="zh-CN" altLang="en-US" dirty="0">
              <a:solidFill>
                <a:srgbClr val="0070C0"/>
              </a:solidFill>
            </a:endParaRPr>
          </a:p>
        </p:txBody>
      </p:sp>
      <p:sp>
        <p:nvSpPr>
          <p:cNvPr id="12" name="矩形 11"/>
          <p:cNvSpPr/>
          <p:nvPr/>
        </p:nvSpPr>
        <p:spPr bwMode="auto">
          <a:xfrm>
            <a:off x="4476751" y="434498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23</a:t>
            </a:r>
            <a:endParaRPr lang="zh-CN" altLang="en-US" dirty="0">
              <a:solidFill>
                <a:srgbClr val="0070C0"/>
              </a:solidFill>
            </a:endParaRPr>
          </a:p>
        </p:txBody>
      </p:sp>
      <p:sp>
        <p:nvSpPr>
          <p:cNvPr id="13" name="矩形 12"/>
          <p:cNvSpPr/>
          <p:nvPr/>
        </p:nvSpPr>
        <p:spPr bwMode="auto">
          <a:xfrm>
            <a:off x="2952751" y="3987800"/>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27</a:t>
            </a:r>
            <a:endParaRPr lang="zh-CN" altLang="en-US" dirty="0">
              <a:solidFill>
                <a:srgbClr val="0070C0"/>
              </a:solidFill>
            </a:endParaRPr>
          </a:p>
        </p:txBody>
      </p:sp>
      <p:sp>
        <p:nvSpPr>
          <p:cNvPr id="14" name="矩形 13"/>
          <p:cNvSpPr/>
          <p:nvPr/>
        </p:nvSpPr>
        <p:spPr bwMode="auto">
          <a:xfrm>
            <a:off x="2571751" y="2357439"/>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4</a:t>
            </a:r>
            <a:endParaRPr lang="zh-CN" altLang="en-US" dirty="0">
              <a:solidFill>
                <a:srgbClr val="0070C0"/>
              </a:solidFill>
            </a:endParaRPr>
          </a:p>
        </p:txBody>
      </p:sp>
      <p:sp>
        <p:nvSpPr>
          <p:cNvPr id="15" name="矩形 14"/>
          <p:cNvSpPr/>
          <p:nvPr/>
        </p:nvSpPr>
        <p:spPr bwMode="auto">
          <a:xfrm>
            <a:off x="1047751" y="2273300"/>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40</a:t>
            </a:r>
            <a:endParaRPr lang="zh-CN" altLang="en-US" dirty="0">
              <a:solidFill>
                <a:srgbClr val="0070C0"/>
              </a:solidFill>
            </a:endParaRPr>
          </a:p>
        </p:txBody>
      </p:sp>
      <p:sp>
        <p:nvSpPr>
          <p:cNvPr id="16" name="矩形 15"/>
          <p:cNvSpPr/>
          <p:nvPr/>
        </p:nvSpPr>
        <p:spPr bwMode="auto">
          <a:xfrm>
            <a:off x="1905001" y="1857375"/>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29</a:t>
            </a:r>
            <a:endParaRPr lang="zh-CN" altLang="en-US" dirty="0">
              <a:solidFill>
                <a:srgbClr val="0070C0"/>
              </a:solidFill>
            </a:endParaRPr>
          </a:p>
        </p:txBody>
      </p:sp>
      <p:sp>
        <p:nvSpPr>
          <p:cNvPr id="17" name="矩形 16"/>
          <p:cNvSpPr/>
          <p:nvPr/>
        </p:nvSpPr>
        <p:spPr bwMode="auto">
          <a:xfrm>
            <a:off x="1047751" y="3987800"/>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22</a:t>
            </a:r>
            <a:endParaRPr lang="zh-CN" altLang="en-US" dirty="0">
              <a:solidFill>
                <a:srgbClr val="0070C0"/>
              </a:solidFill>
            </a:endParaRPr>
          </a:p>
        </p:txBody>
      </p:sp>
      <p:sp>
        <p:nvSpPr>
          <p:cNvPr id="18" name="矩形 17"/>
          <p:cNvSpPr/>
          <p:nvPr/>
        </p:nvSpPr>
        <p:spPr bwMode="auto">
          <a:xfrm>
            <a:off x="2190751" y="550068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13</a:t>
            </a:r>
            <a:endParaRPr lang="zh-CN" altLang="en-US" dirty="0">
              <a:solidFill>
                <a:srgbClr val="0070C0"/>
              </a:solidFill>
            </a:endParaRPr>
          </a:p>
        </p:txBody>
      </p:sp>
      <p:sp>
        <p:nvSpPr>
          <p:cNvPr id="19" name="矩形 18"/>
          <p:cNvSpPr/>
          <p:nvPr/>
        </p:nvSpPr>
        <p:spPr bwMode="auto">
          <a:xfrm>
            <a:off x="1047751" y="634523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20</a:t>
            </a:r>
            <a:endParaRPr lang="zh-CN" altLang="en-US" dirty="0">
              <a:solidFill>
                <a:srgbClr val="0070C0"/>
              </a:solidFill>
            </a:endParaRPr>
          </a:p>
        </p:txBody>
      </p:sp>
      <p:sp>
        <p:nvSpPr>
          <p:cNvPr id="20" name="矩形 19"/>
          <p:cNvSpPr/>
          <p:nvPr/>
        </p:nvSpPr>
        <p:spPr bwMode="auto">
          <a:xfrm>
            <a:off x="2667000" y="6488114"/>
            <a:ext cx="7620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24</a:t>
            </a:r>
            <a:endParaRPr lang="zh-CN" altLang="en-US" dirty="0">
              <a:solidFill>
                <a:srgbClr val="0070C0"/>
              </a:solidFill>
            </a:endParaRPr>
          </a:p>
        </p:txBody>
      </p:sp>
      <p:sp>
        <p:nvSpPr>
          <p:cNvPr id="21" name="矩形 20"/>
          <p:cNvSpPr/>
          <p:nvPr/>
        </p:nvSpPr>
        <p:spPr bwMode="auto">
          <a:xfrm>
            <a:off x="4286251" y="6500814"/>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11</a:t>
            </a:r>
            <a:endParaRPr lang="zh-CN" altLang="en-US" dirty="0">
              <a:solidFill>
                <a:srgbClr val="0070C0"/>
              </a:solidFill>
            </a:endParaRPr>
          </a:p>
        </p:txBody>
      </p:sp>
      <p:sp>
        <p:nvSpPr>
          <p:cNvPr id="22" name="矩形 21"/>
          <p:cNvSpPr/>
          <p:nvPr/>
        </p:nvSpPr>
        <p:spPr bwMode="auto">
          <a:xfrm>
            <a:off x="4286251" y="521493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12</a:t>
            </a:r>
            <a:endParaRPr lang="zh-CN" altLang="en-US" dirty="0">
              <a:solidFill>
                <a:srgbClr val="0070C0"/>
              </a:solidFill>
            </a:endParaRPr>
          </a:p>
        </p:txBody>
      </p:sp>
      <p:sp>
        <p:nvSpPr>
          <p:cNvPr id="23" name="矩形 22"/>
          <p:cNvSpPr/>
          <p:nvPr/>
        </p:nvSpPr>
        <p:spPr bwMode="auto">
          <a:xfrm>
            <a:off x="3462867" y="5786439"/>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36</a:t>
            </a:r>
            <a:endParaRPr lang="zh-CN" altLang="en-US" dirty="0">
              <a:solidFill>
                <a:srgbClr val="0070C0"/>
              </a:solidFill>
            </a:endParaRPr>
          </a:p>
        </p:txBody>
      </p:sp>
      <p:sp>
        <p:nvSpPr>
          <p:cNvPr id="24" name="矩形 23"/>
          <p:cNvSpPr/>
          <p:nvPr/>
        </p:nvSpPr>
        <p:spPr bwMode="auto">
          <a:xfrm>
            <a:off x="5905500" y="6345239"/>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38</a:t>
            </a:r>
            <a:endParaRPr lang="zh-CN" altLang="en-US" dirty="0">
              <a:solidFill>
                <a:srgbClr val="0070C0"/>
              </a:solidFill>
            </a:endParaRPr>
          </a:p>
        </p:txBody>
      </p:sp>
      <p:sp>
        <p:nvSpPr>
          <p:cNvPr id="25" name="矩形 24"/>
          <p:cNvSpPr/>
          <p:nvPr/>
        </p:nvSpPr>
        <p:spPr bwMode="auto">
          <a:xfrm>
            <a:off x="6762751" y="649763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10</a:t>
            </a:r>
            <a:endParaRPr lang="zh-CN" altLang="en-US" dirty="0">
              <a:solidFill>
                <a:srgbClr val="0070C0"/>
              </a:solidFill>
            </a:endParaRPr>
          </a:p>
        </p:txBody>
      </p:sp>
      <p:sp>
        <p:nvSpPr>
          <p:cNvPr id="26" name="矩形 25"/>
          <p:cNvSpPr/>
          <p:nvPr/>
        </p:nvSpPr>
        <p:spPr bwMode="auto">
          <a:xfrm>
            <a:off x="7143751" y="5273675"/>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7</a:t>
            </a:r>
            <a:endParaRPr lang="zh-CN" altLang="en-US" dirty="0">
              <a:solidFill>
                <a:srgbClr val="0070C0"/>
              </a:solidFill>
            </a:endParaRPr>
          </a:p>
        </p:txBody>
      </p:sp>
      <p:sp>
        <p:nvSpPr>
          <p:cNvPr id="27" name="矩形 26"/>
          <p:cNvSpPr/>
          <p:nvPr/>
        </p:nvSpPr>
        <p:spPr bwMode="auto">
          <a:xfrm>
            <a:off x="8763001" y="5916614"/>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39</a:t>
            </a:r>
            <a:endParaRPr lang="zh-CN" altLang="en-US" dirty="0">
              <a:solidFill>
                <a:srgbClr val="0070C0"/>
              </a:solidFill>
            </a:endParaRPr>
          </a:p>
        </p:txBody>
      </p:sp>
      <p:sp>
        <p:nvSpPr>
          <p:cNvPr id="28" name="矩形 27"/>
          <p:cNvSpPr/>
          <p:nvPr/>
        </p:nvSpPr>
        <p:spPr bwMode="auto">
          <a:xfrm>
            <a:off x="10287001" y="5286375"/>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a:t>
            </a:r>
            <a:endParaRPr lang="zh-CN" altLang="en-US" dirty="0">
              <a:solidFill>
                <a:srgbClr val="0070C0"/>
              </a:solidFill>
            </a:endParaRPr>
          </a:p>
        </p:txBody>
      </p:sp>
      <p:sp>
        <p:nvSpPr>
          <p:cNvPr id="29" name="矩形 28"/>
          <p:cNvSpPr/>
          <p:nvPr/>
        </p:nvSpPr>
        <p:spPr bwMode="auto">
          <a:xfrm>
            <a:off x="9429751" y="434498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17</a:t>
            </a:r>
            <a:endParaRPr lang="zh-CN" altLang="en-US" dirty="0">
              <a:solidFill>
                <a:srgbClr val="0070C0"/>
              </a:solidFill>
            </a:endParaRPr>
          </a:p>
        </p:txBody>
      </p:sp>
      <p:sp>
        <p:nvSpPr>
          <p:cNvPr id="30" name="矩形 29"/>
          <p:cNvSpPr/>
          <p:nvPr/>
        </p:nvSpPr>
        <p:spPr bwMode="auto">
          <a:xfrm>
            <a:off x="5048251" y="5715000"/>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15</a:t>
            </a:r>
            <a:endParaRPr lang="zh-CN" altLang="en-US" dirty="0">
              <a:solidFill>
                <a:srgbClr val="0070C0"/>
              </a:solidFill>
            </a:endParaRPr>
          </a:p>
        </p:txBody>
      </p:sp>
      <p:sp>
        <p:nvSpPr>
          <p:cNvPr id="31" name="矩形 30"/>
          <p:cNvSpPr/>
          <p:nvPr/>
        </p:nvSpPr>
        <p:spPr bwMode="auto">
          <a:xfrm>
            <a:off x="6000751" y="4000500"/>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30</a:t>
            </a:r>
            <a:endParaRPr lang="zh-CN" altLang="en-US" dirty="0">
              <a:solidFill>
                <a:srgbClr val="0070C0"/>
              </a:solidFill>
            </a:endParaRPr>
          </a:p>
        </p:txBody>
      </p:sp>
      <p:sp>
        <p:nvSpPr>
          <p:cNvPr id="32" name="矩形 31"/>
          <p:cNvSpPr/>
          <p:nvPr/>
        </p:nvSpPr>
        <p:spPr bwMode="auto">
          <a:xfrm>
            <a:off x="6000751" y="5202239"/>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9</a:t>
            </a:r>
            <a:endParaRPr lang="zh-CN" altLang="en-US" dirty="0">
              <a:solidFill>
                <a:srgbClr val="0070C0"/>
              </a:solidFill>
            </a:endParaRPr>
          </a:p>
        </p:txBody>
      </p:sp>
      <p:sp>
        <p:nvSpPr>
          <p:cNvPr id="33" name="矩形 32"/>
          <p:cNvSpPr/>
          <p:nvPr/>
        </p:nvSpPr>
        <p:spPr bwMode="auto">
          <a:xfrm>
            <a:off x="7334251" y="3786189"/>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8</a:t>
            </a:r>
            <a:endParaRPr lang="zh-CN" altLang="en-US" dirty="0">
              <a:solidFill>
                <a:srgbClr val="0070C0"/>
              </a:solidFill>
            </a:endParaRPr>
          </a:p>
        </p:txBody>
      </p:sp>
      <p:sp>
        <p:nvSpPr>
          <p:cNvPr id="34" name="矩形 33"/>
          <p:cNvSpPr/>
          <p:nvPr/>
        </p:nvSpPr>
        <p:spPr bwMode="auto">
          <a:xfrm>
            <a:off x="7827434" y="4500564"/>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18</a:t>
            </a:r>
            <a:endParaRPr lang="zh-CN" altLang="en-US" dirty="0">
              <a:solidFill>
                <a:srgbClr val="0070C0"/>
              </a:solidFill>
            </a:endParaRPr>
          </a:p>
        </p:txBody>
      </p:sp>
      <p:sp>
        <p:nvSpPr>
          <p:cNvPr id="35" name="矩形 34"/>
          <p:cNvSpPr/>
          <p:nvPr/>
        </p:nvSpPr>
        <p:spPr bwMode="auto">
          <a:xfrm>
            <a:off x="9525001" y="3429000"/>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19</a:t>
            </a:r>
            <a:endParaRPr lang="zh-CN" altLang="en-US" dirty="0">
              <a:solidFill>
                <a:srgbClr val="0070C0"/>
              </a:solidFill>
            </a:endParaRPr>
          </a:p>
        </p:txBody>
      </p:sp>
      <p:sp>
        <p:nvSpPr>
          <p:cNvPr id="36" name="矩形 35"/>
          <p:cNvSpPr/>
          <p:nvPr/>
        </p:nvSpPr>
        <p:spPr bwMode="auto">
          <a:xfrm>
            <a:off x="10763251" y="2559050"/>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21</a:t>
            </a:r>
            <a:endParaRPr lang="zh-CN" altLang="en-US" dirty="0">
              <a:solidFill>
                <a:srgbClr val="0070C0"/>
              </a:solidFill>
            </a:endParaRPr>
          </a:p>
        </p:txBody>
      </p:sp>
      <p:sp>
        <p:nvSpPr>
          <p:cNvPr id="37" name="矩形 36"/>
          <p:cNvSpPr/>
          <p:nvPr/>
        </p:nvSpPr>
        <p:spPr bwMode="auto">
          <a:xfrm>
            <a:off x="10763251" y="1201739"/>
            <a:ext cx="7620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34</a:t>
            </a:r>
            <a:endParaRPr lang="zh-CN" altLang="en-US" dirty="0">
              <a:solidFill>
                <a:srgbClr val="0070C0"/>
              </a:solidFill>
            </a:endParaRPr>
          </a:p>
        </p:txBody>
      </p:sp>
      <p:sp>
        <p:nvSpPr>
          <p:cNvPr id="38" name="矩形 37"/>
          <p:cNvSpPr/>
          <p:nvPr/>
        </p:nvSpPr>
        <p:spPr bwMode="auto">
          <a:xfrm>
            <a:off x="10572751" y="63023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26</a:t>
            </a:r>
            <a:endParaRPr lang="zh-CN" altLang="en-US" dirty="0">
              <a:solidFill>
                <a:srgbClr val="0070C0"/>
              </a:solidFill>
            </a:endParaRPr>
          </a:p>
        </p:txBody>
      </p:sp>
      <p:sp>
        <p:nvSpPr>
          <p:cNvPr id="39" name="矩形 38"/>
          <p:cNvSpPr/>
          <p:nvPr/>
        </p:nvSpPr>
        <p:spPr bwMode="auto">
          <a:xfrm>
            <a:off x="9239251" y="558800"/>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32</a:t>
            </a:r>
            <a:endParaRPr lang="zh-CN" altLang="en-US" dirty="0">
              <a:solidFill>
                <a:srgbClr val="0070C0"/>
              </a:solidFill>
            </a:endParaRPr>
          </a:p>
        </p:txBody>
      </p:sp>
      <p:sp>
        <p:nvSpPr>
          <p:cNvPr id="40" name="矩形 39"/>
          <p:cNvSpPr/>
          <p:nvPr/>
        </p:nvSpPr>
        <p:spPr bwMode="auto">
          <a:xfrm>
            <a:off x="8320618" y="1247775"/>
            <a:ext cx="666749"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41</a:t>
            </a:r>
            <a:endParaRPr lang="zh-CN" altLang="en-US" dirty="0">
              <a:solidFill>
                <a:srgbClr val="0070C0"/>
              </a:solidFill>
            </a:endParaRPr>
          </a:p>
        </p:txBody>
      </p:sp>
      <p:sp>
        <p:nvSpPr>
          <p:cNvPr id="41" name="矩形 40"/>
          <p:cNvSpPr/>
          <p:nvPr/>
        </p:nvSpPr>
        <p:spPr bwMode="auto">
          <a:xfrm>
            <a:off x="8191501" y="0"/>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37</a:t>
            </a:r>
            <a:endParaRPr lang="zh-CN" altLang="en-US" dirty="0">
              <a:solidFill>
                <a:srgbClr val="0070C0"/>
              </a:solidFill>
            </a:endParaRPr>
          </a:p>
        </p:txBody>
      </p:sp>
      <p:sp>
        <p:nvSpPr>
          <p:cNvPr id="42" name="矩形 41"/>
          <p:cNvSpPr/>
          <p:nvPr/>
        </p:nvSpPr>
        <p:spPr bwMode="auto">
          <a:xfrm>
            <a:off x="7334251" y="1630363"/>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14</a:t>
            </a:r>
            <a:endParaRPr lang="zh-CN" altLang="en-US" dirty="0">
              <a:solidFill>
                <a:srgbClr val="0070C0"/>
              </a:solidFill>
            </a:endParaRPr>
          </a:p>
        </p:txBody>
      </p:sp>
      <p:sp>
        <p:nvSpPr>
          <p:cNvPr id="43" name="矩形 42"/>
          <p:cNvSpPr/>
          <p:nvPr/>
        </p:nvSpPr>
        <p:spPr bwMode="auto">
          <a:xfrm>
            <a:off x="8001000" y="2630489"/>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28</a:t>
            </a:r>
            <a:endParaRPr lang="zh-CN" altLang="en-US" dirty="0">
              <a:solidFill>
                <a:srgbClr val="0070C0"/>
              </a:solidFill>
            </a:endParaRPr>
          </a:p>
        </p:txBody>
      </p:sp>
      <p:sp>
        <p:nvSpPr>
          <p:cNvPr id="44" name="矩形 43"/>
          <p:cNvSpPr/>
          <p:nvPr/>
        </p:nvSpPr>
        <p:spPr bwMode="auto">
          <a:xfrm>
            <a:off x="8953501" y="2071689"/>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a:t>
            </a:r>
            <a:endParaRPr lang="zh-CN" altLang="en-US" dirty="0">
              <a:solidFill>
                <a:srgbClr val="0070C0"/>
              </a:solidFill>
            </a:endParaRPr>
          </a:p>
        </p:txBody>
      </p:sp>
      <p:sp>
        <p:nvSpPr>
          <p:cNvPr id="45" name="矩形 44"/>
          <p:cNvSpPr/>
          <p:nvPr/>
        </p:nvSpPr>
        <p:spPr bwMode="auto">
          <a:xfrm>
            <a:off x="6381751" y="1428750"/>
            <a:ext cx="571500"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5</a:t>
            </a:r>
            <a:endParaRPr lang="zh-CN" altLang="en-US" dirty="0">
              <a:solidFill>
                <a:srgbClr val="0070C0"/>
              </a:solidFill>
            </a:endParaRPr>
          </a:p>
        </p:txBody>
      </p:sp>
      <p:sp>
        <p:nvSpPr>
          <p:cNvPr id="46" name="矩形 45"/>
          <p:cNvSpPr/>
          <p:nvPr/>
        </p:nvSpPr>
        <p:spPr bwMode="auto">
          <a:xfrm>
            <a:off x="6381751" y="344489"/>
            <a:ext cx="666749"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25</a:t>
            </a:r>
            <a:endParaRPr lang="zh-CN" altLang="en-US" dirty="0">
              <a:solidFill>
                <a:srgbClr val="0070C0"/>
              </a:solidFill>
            </a:endParaRPr>
          </a:p>
        </p:txBody>
      </p:sp>
      <p:sp>
        <p:nvSpPr>
          <p:cNvPr id="47" name="矩形 46"/>
          <p:cNvSpPr/>
          <p:nvPr/>
        </p:nvSpPr>
        <p:spPr bwMode="auto">
          <a:xfrm>
            <a:off x="5194301" y="25400"/>
            <a:ext cx="666751" cy="368300"/>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35</a:t>
            </a:r>
            <a:endParaRPr lang="zh-CN" altLang="en-US" dirty="0">
              <a:solidFill>
                <a:srgbClr val="0070C0"/>
              </a:solidFill>
            </a:endParaRPr>
          </a:p>
        </p:txBody>
      </p:sp>
      <p:sp>
        <p:nvSpPr>
          <p:cNvPr id="48" name="矩形 47"/>
          <p:cNvSpPr/>
          <p:nvPr/>
        </p:nvSpPr>
        <p:spPr bwMode="auto">
          <a:xfrm>
            <a:off x="3905251" y="357189"/>
            <a:ext cx="571500"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6</a:t>
            </a:r>
            <a:endParaRPr lang="zh-CN" altLang="en-US" dirty="0">
              <a:solidFill>
                <a:srgbClr val="0070C0"/>
              </a:solidFill>
            </a:endParaRPr>
          </a:p>
        </p:txBody>
      </p:sp>
      <p:sp>
        <p:nvSpPr>
          <p:cNvPr id="49" name="矩形 48"/>
          <p:cNvSpPr/>
          <p:nvPr/>
        </p:nvSpPr>
        <p:spPr bwMode="auto">
          <a:xfrm>
            <a:off x="4762501" y="1428750"/>
            <a:ext cx="666751" cy="369888"/>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31</a:t>
            </a:r>
            <a:endParaRPr lang="zh-CN" altLang="en-US" dirty="0">
              <a:solidFill>
                <a:srgbClr val="0070C0"/>
              </a:solidFill>
            </a:endParaRPr>
          </a:p>
        </p:txBody>
      </p:sp>
      <p:sp>
        <p:nvSpPr>
          <p:cNvPr id="50" name="矩形 49"/>
          <p:cNvSpPr/>
          <p:nvPr/>
        </p:nvSpPr>
        <p:spPr bwMode="auto">
          <a:xfrm>
            <a:off x="2476501" y="500064"/>
            <a:ext cx="666751" cy="369887"/>
          </a:xfrm>
          <a:prstGeom prst="rect">
            <a:avLst/>
          </a:prstGeom>
          <a:noFill/>
          <a:ln w="6350" cap="flat" cmpd="sng" algn="ctr">
            <a:noFill/>
            <a:prstDash val="solid"/>
            <a:round/>
            <a:headEnd type="none" w="med" len="med"/>
            <a:tailEnd type="none" w="med" len="med"/>
          </a:ln>
          <a:effectLst/>
        </p:spPr>
        <p:txBody>
          <a:bodyPr anchor="ctr">
            <a:spAutoFit/>
          </a:bodyPr>
          <a:lstStyle/>
          <a:p>
            <a:pPr>
              <a:defRPr/>
            </a:pPr>
            <a:r>
              <a:rPr lang="en-US" altLang="zh-CN" dirty="0">
                <a:solidFill>
                  <a:srgbClr val="0070C0"/>
                </a:solidFill>
              </a:rPr>
              <a:t>16</a:t>
            </a:r>
            <a:endParaRPr lang="zh-CN" altLang="en-US" dirty="0">
              <a:solidFill>
                <a:srgbClr val="0070C0"/>
              </a:solidFill>
            </a:endParaRPr>
          </a:p>
        </p:txBody>
      </p:sp>
    </p:spTree>
    <p:extLst>
      <p:ext uri="{BB962C8B-B14F-4D97-AF65-F5344CB8AC3E}">
        <p14:creationId xmlns:p14="http://schemas.microsoft.com/office/powerpoint/2010/main" val="1239172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最小生成树</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26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Rectangle 3"/>
          <p:cNvSpPr txBox="1">
            <a:spLocks noChangeArrowheads="1"/>
          </p:cNvSpPr>
          <p:nvPr/>
        </p:nvSpPr>
        <p:spPr>
          <a:xfrm>
            <a:off x="359569" y="1124744"/>
            <a:ext cx="11508380" cy="5472113"/>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3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生成这</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个图的最小生成树，要求：</a:t>
            </a: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采用</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算法，或</a:t>
            </a:r>
            <a:r>
              <a:rPr lang="en-US" altLang="zh-CN" sz="2400" dirty="0">
                <a:latin typeface="微软雅黑" panose="020B0503020204020204" pitchFamily="34" charset="-122"/>
                <a:ea typeface="微软雅黑" panose="020B0503020204020204" pitchFamily="34" charset="-122"/>
              </a:rPr>
              <a:t>P</a:t>
            </a:r>
            <a:r>
              <a:rPr lang="zh-CN" altLang="en-US" sz="2400" dirty="0">
                <a:latin typeface="微软雅黑" panose="020B0503020204020204" pitchFamily="34" charset="-122"/>
                <a:ea typeface="微软雅黑" panose="020B0503020204020204" pitchFamily="34" charset="-122"/>
              </a:rPr>
              <a:t>算法；</a:t>
            </a: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给出最小生成树的成本</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代价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耗费</a:t>
            </a:r>
            <a:r>
              <a:rPr lang="en-US" altLang="zh-CN" sz="2400" dirty="0">
                <a:latin typeface="微软雅黑" panose="020B0503020204020204" pitchFamily="34" charset="-122"/>
                <a:ea typeface="微软雅黑" panose="020B0503020204020204" pitchFamily="34" charset="-122"/>
              </a:rPr>
              <a:t>cost</a:t>
            </a: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3. </a:t>
            </a:r>
            <a:r>
              <a:rPr lang="zh-CN" altLang="en-US" sz="2400" dirty="0">
                <a:latin typeface="微软雅黑" panose="020B0503020204020204" pitchFamily="34" charset="-122"/>
                <a:ea typeface="微软雅黑" panose="020B0503020204020204" pitchFamily="34" charset="-122"/>
              </a:rPr>
              <a:t>做图，呈现出最小生成树</a:t>
            </a:r>
            <a:r>
              <a:rPr lang="en-US" altLang="zh-CN" sz="2400" dirty="0">
                <a:latin typeface="微软雅黑" panose="020B0503020204020204" pitchFamily="34" charset="-122"/>
                <a:ea typeface="微软雅黑" panose="020B0503020204020204" pitchFamily="34" charset="-122"/>
              </a:rPr>
              <a:t>,</a:t>
            </a:r>
          </a:p>
          <a:p>
            <a:pPr marL="533400" indent="-533400">
              <a:buFont typeface="Wingdings" pitchFamily="2" charset="2"/>
              <a:buNone/>
            </a:pPr>
            <a:r>
              <a:rPr lang="en-US" altLang="zh-CN" sz="2800" dirty="0"/>
              <a:t>     </a:t>
            </a:r>
          </a:p>
          <a:p>
            <a:pPr marL="533400" indent="-533400">
              <a:buFont typeface="Wingdings" pitchFamily="2" charset="2"/>
              <a:buNone/>
            </a:pPr>
            <a:r>
              <a:rPr lang="en-US" altLang="zh-CN" sz="2800" dirty="0"/>
              <a:t>      </a:t>
            </a:r>
            <a:r>
              <a:rPr lang="zh-CN" altLang="en-US" sz="2400" dirty="0"/>
              <a:t>注：</a:t>
            </a:r>
            <a:r>
              <a:rPr lang="en-US" altLang="zh-CN" sz="2400" dirty="0"/>
              <a:t> </a:t>
            </a:r>
            <a:r>
              <a:rPr lang="zh-CN" altLang="en-US" sz="2400" dirty="0"/>
              <a:t>可以在原图上，用红色、粗线条，标记最小生成树的边</a:t>
            </a:r>
          </a:p>
        </p:txBody>
      </p:sp>
    </p:spTree>
    <p:extLst>
      <p:ext uri="{BB962C8B-B14F-4D97-AF65-F5344CB8AC3E}">
        <p14:creationId xmlns:p14="http://schemas.microsoft.com/office/powerpoint/2010/main" val="2625155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indent="-342900">
              <a:lnSpc>
                <a:spcPct val="125000"/>
              </a:lnSpc>
              <a:spcBef>
                <a:spcPts val="600"/>
              </a:spcBef>
              <a:buFont typeface="Wingdings" panose="05000000000000000000" pitchFamily="2" charset="2"/>
              <a:buChar char="l"/>
              <a:defRPr/>
            </a:pPr>
            <a:r>
              <a:rPr lang="zh-CN" altLang="zh-CN" sz="2400" dirty="0">
                <a:solidFill>
                  <a:schemeClr val="tx1"/>
                </a:solidFill>
                <a:latin typeface="微软雅黑" panose="020B0503020204020204" pitchFamily="34" charset="-122"/>
                <a:ea typeface="微软雅黑" panose="020B0503020204020204" pitchFamily="34" charset="-122"/>
              </a:rPr>
              <a:t>评分参考标准如下（按照</a:t>
            </a:r>
            <a:r>
              <a:rPr lang="en-US" altLang="zh-CN" sz="2400" dirty="0">
                <a:solidFill>
                  <a:schemeClr val="tx1"/>
                </a:solidFill>
                <a:latin typeface="微软雅黑" panose="020B0503020204020204" pitchFamily="34" charset="-122"/>
                <a:ea typeface="微软雅黑" panose="020B0503020204020204" pitchFamily="34" charset="-122"/>
              </a:rPr>
              <a:t>100</a:t>
            </a:r>
            <a:r>
              <a:rPr lang="zh-CN" altLang="zh-CN" sz="2400" dirty="0">
                <a:solidFill>
                  <a:schemeClr val="tx1"/>
                </a:solidFill>
                <a:latin typeface="微软雅黑" panose="020B0503020204020204" pitchFamily="34" charset="-122"/>
                <a:ea typeface="微软雅黑" panose="020B0503020204020204" pitchFamily="34" charset="-122"/>
              </a:rPr>
              <a:t>分计算）</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针对上述典型问题，编程实现算法，程序能够针对一种输入正常运行，给出正确结果，并提交代码及实验报告：</a:t>
            </a:r>
            <a:r>
              <a:rPr lang="en-US" altLang="zh-CN" sz="2400" dirty="0">
                <a:latin typeface="微软雅黑" panose="020B0503020204020204" pitchFamily="34" charset="-122"/>
                <a:ea typeface="微软雅黑" panose="020B0503020204020204" pitchFamily="34" charset="-122"/>
              </a:rPr>
              <a:t>60~70</a:t>
            </a:r>
            <a:r>
              <a:rPr lang="zh-CN" altLang="zh-CN" sz="2400" dirty="0">
                <a:latin typeface="微软雅黑" panose="020B0503020204020204" pitchFamily="34" charset="-122"/>
                <a:ea typeface="微软雅黑" panose="020B0503020204020204" pitchFamily="34" charset="-122"/>
              </a:rPr>
              <a:t>分。每缺少一个算法，扣</a:t>
            </a:r>
            <a:r>
              <a:rPr lang="en-US" altLang="zh-CN" sz="2400" dirty="0">
                <a:latin typeface="微软雅黑" panose="020B0503020204020204" pitchFamily="34" charset="-122"/>
                <a:ea typeface="微软雅黑" panose="020B0503020204020204" pitchFamily="34" charset="-122"/>
              </a:rPr>
              <a:t>15</a:t>
            </a:r>
            <a:r>
              <a:rPr lang="zh-CN" altLang="zh-CN" sz="2400" dirty="0">
                <a:latin typeface="微软雅黑" panose="020B0503020204020204" pitchFamily="34" charset="-122"/>
                <a:ea typeface="微软雅黑" panose="020B0503020204020204" pitchFamily="34" charset="-122"/>
              </a:rPr>
              <a:t>分；</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算法程序能够面对多种输入和边界条件稳定运行，输出正确结果，算法性能符合预期，并且按期提交代码及实验报告：</a:t>
            </a:r>
            <a:r>
              <a:rPr lang="en-US" altLang="zh-CN" sz="2400" dirty="0">
                <a:latin typeface="微软雅黑" panose="020B0503020204020204" pitchFamily="34" charset="-122"/>
                <a:ea typeface="微软雅黑" panose="020B0503020204020204" pitchFamily="34" charset="-122"/>
              </a:rPr>
              <a:t>71~91</a:t>
            </a:r>
            <a:r>
              <a:rPr lang="zh-CN" altLang="zh-CN" sz="2400" dirty="0">
                <a:latin typeface="微软雅黑" panose="020B0503020204020204" pitchFamily="34" charset="-122"/>
                <a:ea typeface="微软雅黑" panose="020B0503020204020204" pitchFamily="34" charset="-122"/>
              </a:rPr>
              <a:t>分；</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在满足</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的前提下，能够观察对比不同规模的输入数据下，算法的运行时间和空间占用的变化，分析算法时间和空间复杂性：</a:t>
            </a:r>
            <a:r>
              <a:rPr lang="en-US" altLang="zh-CN" sz="2400" dirty="0">
                <a:latin typeface="微软雅黑" panose="020B0503020204020204" pitchFamily="34" charset="-122"/>
                <a:ea typeface="微软雅黑" panose="020B0503020204020204" pitchFamily="34" charset="-122"/>
              </a:rPr>
              <a:t>92~95</a:t>
            </a:r>
            <a:r>
              <a:rPr lang="zh-CN" altLang="zh-CN" sz="2400" dirty="0">
                <a:latin typeface="微软雅黑" panose="020B0503020204020204" pitchFamily="34" charset="-122"/>
                <a:ea typeface="微软雅黑" panose="020B0503020204020204" pitchFamily="34" charset="-122"/>
              </a:rPr>
              <a:t>分；</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在满足</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的前提下，提出改进算法性能的思路及方法，并付诸实现：</a:t>
            </a:r>
            <a:r>
              <a:rPr lang="en-US" altLang="zh-CN" sz="2400" dirty="0">
                <a:latin typeface="微软雅黑" panose="020B0503020204020204" pitchFamily="34" charset="-122"/>
                <a:ea typeface="微软雅黑" panose="020B0503020204020204" pitchFamily="34" charset="-122"/>
              </a:rPr>
              <a:t>96-100</a:t>
            </a:r>
            <a:r>
              <a:rPr lang="zh-CN" altLang="zh-CN" sz="2400" dirty="0">
                <a:latin typeface="微软雅黑" panose="020B0503020204020204" pitchFamily="34" charset="-122"/>
                <a:ea typeface="微软雅黑" panose="020B0503020204020204" pitchFamily="34" charset="-122"/>
              </a:rPr>
              <a:t>分</a:t>
            </a:r>
            <a:endParaRPr lang="zh-CN" altLang="en-US"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评分标准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27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72141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作业提交要求</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28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Grp="1" noChangeArrowheads="1"/>
          </p:cNvSpPr>
          <p:nvPr>
            <p:ph idx="1"/>
          </p:nvPr>
        </p:nvSpPr>
        <p:spPr>
          <a:xfrm>
            <a:off x="319544" y="1113504"/>
            <a:ext cx="11567656" cy="5744496"/>
          </a:xfrm>
        </p:spPr>
        <p:txBody>
          <a:bodyPr>
            <a:normAutofit fontScale="40000" lnSpcReduction="20000"/>
          </a:bodyPr>
          <a:lstStyle/>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通过电子邮件提交电子版作业文档，</a:t>
            </a:r>
            <a:r>
              <a:rPr lang="en-US" altLang="zh-CN" sz="6000" dirty="0" err="1">
                <a:latin typeface="微软雅黑" panose="020B0503020204020204" pitchFamily="34" charset="-122"/>
                <a:ea typeface="微软雅黑" panose="020B0503020204020204" pitchFamily="34" charset="-122"/>
              </a:rPr>
              <a:t>pdf</a:t>
            </a:r>
            <a:r>
              <a:rPr lang="zh-CN" altLang="en-US" sz="6000" dirty="0">
                <a:latin typeface="微软雅黑" panose="020B0503020204020204" pitchFamily="34" charset="-122"/>
                <a:ea typeface="微软雅黑" panose="020B0503020204020204" pitchFamily="34" charset="-122"/>
              </a:rPr>
              <a:t>格式</a:t>
            </a:r>
            <a:endParaRPr lang="en-US" altLang="zh-CN" sz="6000" dirty="0">
              <a:latin typeface="微软雅黑" panose="020B0503020204020204" pitchFamily="34" charset="-122"/>
              <a:ea typeface="微软雅黑" panose="020B0503020204020204" pitchFamily="34" charset="-122"/>
            </a:endParaRP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邮件主题：算法设计与分析作业提交（第</a:t>
            </a:r>
            <a:r>
              <a:rPr lang="en-US" altLang="zh-CN" sz="6000" dirty="0">
                <a:latin typeface="微软雅黑" panose="020B0503020204020204" pitchFamily="34" charset="-122"/>
                <a:ea typeface="微软雅黑" panose="020B0503020204020204" pitchFamily="34" charset="-122"/>
              </a:rPr>
              <a:t>xx</a:t>
            </a:r>
            <a:r>
              <a:rPr lang="zh-CN" altLang="en-US" sz="6000" dirty="0">
                <a:latin typeface="微软雅黑" panose="020B0503020204020204" pitchFamily="34" charset="-122"/>
                <a:ea typeface="微软雅黑" panose="020B0503020204020204" pitchFamily="34" charset="-122"/>
              </a:rPr>
              <a:t>章）</a:t>
            </a:r>
            <a:r>
              <a:rPr lang="en-US" altLang="zh-CN" sz="6000" dirty="0">
                <a:latin typeface="微软雅黑" panose="020B0503020204020204" pitchFamily="34" charset="-122"/>
                <a:ea typeface="微软雅黑" panose="020B0503020204020204" pitchFamily="34" charset="-122"/>
              </a:rPr>
              <a:t>-</a:t>
            </a:r>
            <a:r>
              <a:rPr lang="zh-CN" altLang="en-US" sz="6000" dirty="0">
                <a:latin typeface="微软雅黑" panose="020B0503020204020204" pitchFamily="34" charset="-122"/>
                <a:ea typeface="微软雅黑" panose="020B0503020204020204" pitchFamily="34" charset="-122"/>
              </a:rPr>
              <a:t>班级</a:t>
            </a:r>
            <a:r>
              <a:rPr lang="en-US" altLang="zh-CN" sz="6000" dirty="0">
                <a:latin typeface="微软雅黑" panose="020B0503020204020204" pitchFamily="34" charset="-122"/>
                <a:ea typeface="微软雅黑" panose="020B0503020204020204" pitchFamily="34" charset="-122"/>
              </a:rPr>
              <a:t>-</a:t>
            </a:r>
            <a:r>
              <a:rPr lang="zh-CN" altLang="en-US" sz="6000" dirty="0">
                <a:latin typeface="微软雅黑" panose="020B0503020204020204" pitchFamily="34" charset="-122"/>
                <a:ea typeface="微软雅黑" panose="020B0503020204020204" pitchFamily="34" charset="-122"/>
              </a:rPr>
              <a:t>姓名</a:t>
            </a: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作业文档内容包括：</a:t>
            </a:r>
          </a:p>
          <a:p>
            <a:pPr marL="800100" lvl="1" indent="-342900" algn="l">
              <a:lnSpc>
                <a:spcPct val="145000"/>
              </a:lnSpc>
              <a:spcBef>
                <a:spcPts val="600"/>
              </a:spcBef>
              <a:buClr>
                <a:srgbClr val="FF0000"/>
              </a:buClr>
              <a:buSzPct val="80000"/>
              <a:buFont typeface="Wingdings" panose="05000000000000000000" pitchFamily="2" charset="2"/>
              <a:buChar char="n"/>
              <a:defRPr/>
            </a:pPr>
            <a:r>
              <a:rPr lang="zh-CN" altLang="en-US" sz="6000" dirty="0">
                <a:latin typeface="微软雅黑" panose="020B0503020204020204" pitchFamily="34" charset="-122"/>
                <a:ea typeface="微软雅黑" panose="020B0503020204020204" pitchFamily="34" charset="-122"/>
              </a:rPr>
              <a:t> 源程序代码，运行结果</a:t>
            </a: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文档名称：</a:t>
            </a:r>
          </a:p>
          <a:p>
            <a:pPr eaLnBrk="1" hangingPunct="1">
              <a:lnSpc>
                <a:spcPct val="90000"/>
              </a:lnSpc>
              <a:buFont typeface="Wingdings" pitchFamily="2" charset="2"/>
              <a:buNone/>
              <a:defRPr/>
            </a:pPr>
            <a:r>
              <a:rPr lang="zh-CN" altLang="en-US" sz="6000" dirty="0"/>
              <a:t>     班号</a:t>
            </a:r>
            <a:r>
              <a:rPr lang="en-US" altLang="zh-CN" sz="6000" dirty="0"/>
              <a:t>_</a:t>
            </a:r>
            <a:r>
              <a:rPr lang="zh-CN" altLang="en-US" sz="6000" dirty="0"/>
              <a:t>学号</a:t>
            </a:r>
            <a:r>
              <a:rPr lang="en-US" altLang="zh-CN" sz="6000" dirty="0"/>
              <a:t>_</a:t>
            </a:r>
            <a:r>
              <a:rPr lang="zh-CN" altLang="en-US" sz="6000" dirty="0"/>
              <a:t>姓名</a:t>
            </a:r>
            <a:r>
              <a:rPr lang="en-US" altLang="zh-CN" sz="6000" dirty="0"/>
              <a:t>_</a:t>
            </a:r>
            <a:r>
              <a:rPr lang="zh-CN" altLang="en-US" sz="6000" dirty="0"/>
              <a:t>算法设计与分析</a:t>
            </a:r>
            <a:r>
              <a:rPr lang="en-US" altLang="zh-CN" sz="6000" dirty="0"/>
              <a:t>_</a:t>
            </a:r>
            <a:r>
              <a:rPr lang="zh-CN" altLang="en-US" sz="6000" dirty="0"/>
              <a:t>第</a:t>
            </a:r>
            <a:r>
              <a:rPr lang="en-US" altLang="zh-CN" sz="6000" dirty="0"/>
              <a:t>xx</a:t>
            </a:r>
            <a:r>
              <a:rPr lang="zh-CN" altLang="en-US" sz="6000" dirty="0"/>
              <a:t>章</a:t>
            </a: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各章作业布置</a:t>
            </a:r>
            <a:r>
              <a:rPr lang="zh-CN" altLang="en-US" sz="6000">
                <a:latin typeface="微软雅黑" panose="020B0503020204020204" pitchFamily="34" charset="-122"/>
                <a:ea typeface="微软雅黑" panose="020B0503020204020204" pitchFamily="34" charset="-122"/>
              </a:rPr>
              <a:t>后，四周</a:t>
            </a:r>
            <a:r>
              <a:rPr lang="zh-CN" altLang="en-US" sz="6000" dirty="0">
                <a:latin typeface="微软雅黑" panose="020B0503020204020204" pitchFamily="34" charset="-122"/>
                <a:ea typeface="微软雅黑" panose="020B0503020204020204" pitchFamily="34" charset="-122"/>
              </a:rPr>
              <a:t>内提交</a:t>
            </a:r>
            <a:endParaRPr lang="en-US" altLang="zh-CN" sz="6000" dirty="0">
              <a:latin typeface="微软雅黑" panose="020B0503020204020204" pitchFamily="34" charset="-122"/>
              <a:ea typeface="微软雅黑" panose="020B0503020204020204" pitchFamily="34" charset="-122"/>
            </a:endParaRPr>
          </a:p>
          <a:p>
            <a:pPr marL="800100" lvl="1" indent="-342900" algn="l">
              <a:lnSpc>
                <a:spcPct val="145000"/>
              </a:lnSpc>
              <a:spcBef>
                <a:spcPts val="600"/>
              </a:spcBef>
              <a:buClr>
                <a:srgbClr val="FF0000"/>
              </a:buClr>
              <a:buSzPct val="80000"/>
              <a:buFont typeface="Wingdings" panose="05000000000000000000" pitchFamily="2" charset="2"/>
              <a:buChar char="n"/>
              <a:defRPr/>
            </a:pPr>
            <a:r>
              <a:rPr lang="en-US" altLang="zh-CN" sz="6000" dirty="0">
                <a:solidFill>
                  <a:srgbClr val="FF0000"/>
                </a:solidFill>
                <a:latin typeface="微软雅黑" panose="020B0503020204020204" pitchFamily="34" charset="-122"/>
                <a:ea typeface="微软雅黑" panose="020B0503020204020204" pitchFamily="34" charset="-122"/>
              </a:rPr>
              <a:t> </a:t>
            </a:r>
            <a:r>
              <a:rPr lang="zh-CN" altLang="en-US" sz="6000" dirty="0">
                <a:solidFill>
                  <a:srgbClr val="FF0000"/>
                </a:solidFill>
                <a:latin typeface="微软雅黑" panose="020B0503020204020204" pitchFamily="34" charset="-122"/>
                <a:ea typeface="微软雅黑" panose="020B0503020204020204" pitchFamily="34" charset="-122"/>
              </a:rPr>
              <a:t>不要拖到期末各章作业一起提交</a:t>
            </a:r>
            <a:endParaRPr lang="en-US" altLang="zh-CN" sz="6000" dirty="0">
              <a:solidFill>
                <a:srgbClr val="FF0000"/>
              </a:solidFill>
              <a:latin typeface="微软雅黑" panose="020B0503020204020204" pitchFamily="34" charset="-122"/>
              <a:ea typeface="微软雅黑" panose="020B0503020204020204" pitchFamily="34" charset="-122"/>
            </a:endParaRP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邮件地址：</a:t>
            </a:r>
            <a:r>
              <a:rPr lang="en-US" altLang="zh-CN" sz="6000" dirty="0"/>
              <a:t> </a:t>
            </a:r>
            <a:r>
              <a:rPr lang="zh-CN" altLang="en-US" sz="6000" dirty="0"/>
              <a:t>研究生</a:t>
            </a:r>
            <a:r>
              <a:rPr lang="zh-CN" altLang="en-US" sz="6000" dirty="0">
                <a:latin typeface="微软雅黑" panose="020B0503020204020204" pitchFamily="34" charset="-122"/>
                <a:ea typeface="微软雅黑" panose="020B0503020204020204" pitchFamily="34" charset="-122"/>
              </a:rPr>
              <a:t>助教</a:t>
            </a:r>
            <a:r>
              <a:rPr lang="en-US" altLang="zh-CN" sz="6000" dirty="0">
                <a:latin typeface="微软雅黑" panose="020B0503020204020204" pitchFamily="34" charset="-122"/>
                <a:ea typeface="微软雅黑" panose="020B0503020204020204" pitchFamily="34" charset="-122"/>
              </a:rPr>
              <a:t>: </a:t>
            </a:r>
            <a:r>
              <a:rPr lang="zh-CN" altLang="en-US" sz="6000" dirty="0">
                <a:latin typeface="微软雅黑" panose="020B0503020204020204" pitchFamily="34" charset="-122"/>
                <a:ea typeface="微软雅黑" panose="020B0503020204020204" pitchFamily="34" charset="-122"/>
              </a:rPr>
              <a:t>赵遵涵，</a:t>
            </a:r>
            <a:endParaRPr lang="en-US" altLang="zh-CN" sz="6000" dirty="0">
              <a:latin typeface="微软雅黑" panose="020B0503020204020204" pitchFamily="34" charset="-122"/>
              <a:ea typeface="微软雅黑" panose="020B0503020204020204" pitchFamily="34" charset="-122"/>
            </a:endParaRPr>
          </a:p>
          <a:p>
            <a:pPr algn="l">
              <a:lnSpc>
                <a:spcPct val="145000"/>
              </a:lnSpc>
              <a:spcBef>
                <a:spcPts val="600"/>
              </a:spcBef>
              <a:defRPr/>
            </a:pPr>
            <a:r>
              <a:rPr lang="en-US" altLang="zh-CN" sz="6000" dirty="0">
                <a:latin typeface="微软雅黑" panose="020B0503020204020204" pitchFamily="34" charset="-122"/>
                <a:ea typeface="微软雅黑" panose="020B0503020204020204" pitchFamily="34" charset="-122"/>
              </a:rPr>
              <a:t>                      zhaozunhan@bupt.edu.cn</a:t>
            </a:r>
          </a:p>
          <a:p>
            <a:pPr marL="0" indent="0" eaLnBrk="1" hangingPunct="1">
              <a:lnSpc>
                <a:spcPct val="90000"/>
              </a:lnSpc>
              <a:buFont typeface="Wingdings" pitchFamily="2" charset="2"/>
              <a:buNone/>
              <a:defRPr/>
            </a:pPr>
            <a:endParaRPr lang="en-US" altLang="zh-CN" sz="2800" dirty="0"/>
          </a:p>
        </p:txBody>
      </p:sp>
    </p:spTree>
    <p:extLst>
      <p:ext uri="{BB962C8B-B14F-4D97-AF65-F5344CB8AC3E}">
        <p14:creationId xmlns:p14="http://schemas.microsoft.com/office/powerpoint/2010/main" val="3942843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1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基于贪心法的凸多边形三角剖分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Rectangle 3"/>
          <p:cNvSpPr txBox="1">
            <a:spLocks noChangeArrowheads="1"/>
          </p:cNvSpPr>
          <p:nvPr/>
        </p:nvSpPr>
        <p:spPr>
          <a:xfrm>
            <a:off x="317635" y="1097281"/>
            <a:ext cx="11531064" cy="526501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3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利用：</a:t>
            </a: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附件</a:t>
            </a:r>
            <a:r>
              <a:rPr lang="en-US" altLang="zh-CN" sz="2400" dirty="0">
                <a:latin typeface="微软雅黑" panose="020B0503020204020204" pitchFamily="34" charset="-122"/>
                <a:ea typeface="微软雅黑" panose="020B0503020204020204" pitchFamily="34" charset="-122"/>
              </a:rPr>
              <a:t>3-1. 21</a:t>
            </a:r>
            <a:r>
              <a:rPr lang="zh-CN" altLang="en-US" sz="2400" dirty="0">
                <a:latin typeface="微软雅黑" panose="020B0503020204020204" pitchFamily="34" charset="-122"/>
                <a:ea typeface="微软雅黑" panose="020B0503020204020204" pitchFamily="34" charset="-122"/>
              </a:rPr>
              <a:t>个基站凸多边形数据</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2. “</a:t>
            </a:r>
            <a:r>
              <a:rPr lang="en-US" altLang="en-US" sz="2400" dirty="0">
                <a:latin typeface="微软雅黑" panose="020B0503020204020204" pitchFamily="34" charset="-122"/>
                <a:ea typeface="微软雅黑" panose="020B0503020204020204" pitchFamily="34" charset="-122"/>
              </a:rPr>
              <a:t>附件3-</a:t>
            </a:r>
            <a:r>
              <a:rPr lang="en-US" altLang="zh-CN" sz="2400" dirty="0">
                <a:latin typeface="微软雅黑" panose="020B0503020204020204" pitchFamily="34" charset="-122"/>
                <a:ea typeface="微软雅黑" panose="020B0503020204020204" pitchFamily="34" charset="-122"/>
              </a:rPr>
              <a:t>2</a:t>
            </a:r>
            <a:r>
              <a:rPr lang="en-US" altLang="en-US" sz="2400" dirty="0">
                <a:latin typeface="微软雅黑" panose="020B0503020204020204" pitchFamily="34" charset="-122"/>
                <a:ea typeface="微软雅黑" panose="020B0503020204020204" pitchFamily="34" charset="-122"/>
              </a:rPr>
              <a:t>. 2</a:t>
            </a:r>
            <a:r>
              <a:rPr lang="en-US" altLang="zh-CN" sz="2400" dirty="0">
                <a:latin typeface="微软雅黑" panose="020B0503020204020204" pitchFamily="34" charset="-122"/>
                <a:ea typeface="微软雅黑" panose="020B0503020204020204" pitchFamily="34" charset="-122"/>
              </a:rPr>
              <a:t>9</a:t>
            </a:r>
            <a:r>
              <a:rPr lang="en-US" altLang="en-US" sz="2400" dirty="0">
                <a:latin typeface="微软雅黑" panose="020B0503020204020204" pitchFamily="34" charset="-122"/>
                <a:ea typeface="微软雅黑" panose="020B0503020204020204" pitchFamily="34" charset="-122"/>
              </a:rPr>
              <a:t>个基站凸多边形数据</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a:lnSpc>
                <a:spcPct val="125000"/>
              </a:lnSpc>
              <a:spcBef>
                <a:spcPts val="600"/>
              </a:spcBef>
              <a:buFont typeface="Wingdings" pitchFamily="2" charset="2"/>
              <a:buNone/>
            </a:pPr>
            <a:r>
              <a:rPr lang="zh-CN" altLang="en-US"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25000"/>
              </a:lnSpc>
              <a:spcBef>
                <a:spcPts val="600"/>
              </a:spcBef>
              <a:buFont typeface="Wingdings" pitchFamily="2" charset="2"/>
              <a:buNone/>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给出的</a:t>
            </a:r>
            <a:r>
              <a:rPr lang="en-US" altLang="zh-CN" sz="2400" dirty="0">
                <a:latin typeface="微软雅黑" panose="020B0503020204020204" pitchFamily="34" charset="-122"/>
                <a:ea typeface="微软雅黑" panose="020B0503020204020204" pitchFamily="34" charset="-122"/>
              </a:rPr>
              <a:t>21</a:t>
            </a:r>
            <a:r>
              <a:rPr lang="zh-CN" altLang="en-US" sz="2400" dirty="0">
                <a:latin typeface="微软雅黑" panose="020B0503020204020204" pitchFamily="34" charset="-122"/>
                <a:ea typeface="微软雅黑" panose="020B0503020204020204" pitchFamily="34" charset="-122"/>
              </a:rPr>
              <a:t>凸多边形顶点数据、 </a:t>
            </a:r>
            <a:r>
              <a:rPr lang="en-US" altLang="zh-CN" sz="2400" dirty="0">
                <a:latin typeface="微软雅黑" panose="020B0503020204020204" pitchFamily="34" charset="-122"/>
                <a:ea typeface="微软雅黑" panose="020B0503020204020204" pitchFamily="34" charset="-122"/>
              </a:rPr>
              <a:t>29</a:t>
            </a:r>
            <a:r>
              <a:rPr lang="zh-CN" altLang="en-US" sz="2400" dirty="0">
                <a:latin typeface="微软雅黑" panose="020B0503020204020204" pitchFamily="34" charset="-122"/>
                <a:ea typeface="微软雅黑" panose="020B0503020204020204" pitchFamily="34" charset="-122"/>
              </a:rPr>
              <a:t>凸多边形顶点数据，以顶点间的地理距离作为连接</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个顶点的边、弦的权值，对这</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个凸多边形采用贪心法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启发式方法进行三角剖分</a:t>
            </a:r>
          </a:p>
          <a:p>
            <a:pPr>
              <a:buFont typeface="Wingdings" pitchFamily="2" charset="2"/>
              <a:buNone/>
            </a:pPr>
            <a:endParaRPr lang="zh-CN" altLang="en-US" sz="2800" dirty="0"/>
          </a:p>
        </p:txBody>
      </p:sp>
      <p:graphicFrame>
        <p:nvGraphicFramePr>
          <p:cNvPr id="8" name="对象 7">
            <a:extLst>
              <a:ext uri="{FF2B5EF4-FFF2-40B4-BE49-F238E27FC236}">
                <a16:creationId xmlns:a16="http://schemas.microsoft.com/office/drawing/2014/main" id="{EB427D79-7B3A-418E-8F94-51385F579BBB}"/>
              </a:ext>
            </a:extLst>
          </p:cNvPr>
          <p:cNvGraphicFramePr>
            <a:graphicFrameLocks noChangeAspect="1"/>
          </p:cNvGraphicFramePr>
          <p:nvPr>
            <p:extLst>
              <p:ext uri="{D42A27DB-BD31-4B8C-83A1-F6EECF244321}">
                <p14:modId xmlns:p14="http://schemas.microsoft.com/office/powerpoint/2010/main" val="2813067158"/>
              </p:ext>
            </p:extLst>
          </p:nvPr>
        </p:nvGraphicFramePr>
        <p:xfrm>
          <a:off x="5831182" y="1267684"/>
          <a:ext cx="3669173" cy="842667"/>
        </p:xfrm>
        <a:graphic>
          <a:graphicData uri="http://schemas.openxmlformats.org/presentationml/2006/ole">
            <mc:AlternateContent xmlns:mc="http://schemas.openxmlformats.org/markup-compatibility/2006">
              <mc:Choice xmlns:v="urn:schemas-microsoft-com:vml" Requires="v">
                <p:oleObj spid="_x0000_s14402" name="包装程序外壳对象" showAsIcon="1" r:id="rId3" imgW="1873080" imgH="430920" progId="Package">
                  <p:embed/>
                </p:oleObj>
              </mc:Choice>
              <mc:Fallback>
                <p:oleObj name="包装程序外壳对象" showAsIcon="1" r:id="rId3" imgW="1873080" imgH="430920" progId="Package">
                  <p:embed/>
                  <p:pic>
                    <p:nvPicPr>
                      <p:cNvPr id="0" name=""/>
                      <p:cNvPicPr/>
                      <p:nvPr/>
                    </p:nvPicPr>
                    <p:blipFill>
                      <a:blip r:embed="rId4"/>
                      <a:stretch>
                        <a:fillRect/>
                      </a:stretch>
                    </p:blipFill>
                    <p:spPr>
                      <a:xfrm>
                        <a:off x="5831182" y="1267684"/>
                        <a:ext cx="3669173" cy="842667"/>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8ED8758A-BA02-49FA-9E67-27FE0C261ECD}"/>
              </a:ext>
            </a:extLst>
          </p:cNvPr>
          <p:cNvGraphicFramePr>
            <a:graphicFrameLocks noChangeAspect="1"/>
          </p:cNvGraphicFramePr>
          <p:nvPr>
            <p:extLst>
              <p:ext uri="{D42A27DB-BD31-4B8C-83A1-F6EECF244321}">
                <p14:modId xmlns:p14="http://schemas.microsoft.com/office/powerpoint/2010/main" val="887744692"/>
              </p:ext>
            </p:extLst>
          </p:nvPr>
        </p:nvGraphicFramePr>
        <p:xfrm>
          <a:off x="8388161" y="1267685"/>
          <a:ext cx="3669173" cy="842667"/>
        </p:xfrm>
        <a:graphic>
          <a:graphicData uri="http://schemas.openxmlformats.org/presentationml/2006/ole">
            <mc:AlternateContent xmlns:mc="http://schemas.openxmlformats.org/markup-compatibility/2006">
              <mc:Choice xmlns:v="urn:schemas-microsoft-com:vml" Requires="v">
                <p:oleObj spid="_x0000_s14403" name="包装程序外壳对象" showAsIcon="1" r:id="rId5" imgW="1873080" imgH="430920" progId="Package">
                  <p:embed/>
                </p:oleObj>
              </mc:Choice>
              <mc:Fallback>
                <p:oleObj name="包装程序外壳对象" showAsIcon="1" r:id="rId5" imgW="1873080" imgH="430920" progId="Package">
                  <p:embed/>
                  <p:pic>
                    <p:nvPicPr>
                      <p:cNvPr id="0" name=""/>
                      <p:cNvPicPr/>
                      <p:nvPr/>
                    </p:nvPicPr>
                    <p:blipFill>
                      <a:blip r:embed="rId6"/>
                      <a:stretch>
                        <a:fillRect/>
                      </a:stretch>
                    </p:blipFill>
                    <p:spPr>
                      <a:xfrm>
                        <a:off x="8388161" y="1267685"/>
                        <a:ext cx="3669173" cy="842667"/>
                      </a:xfrm>
                      <a:prstGeom prst="rect">
                        <a:avLst/>
                      </a:prstGeom>
                    </p:spPr>
                  </p:pic>
                </p:oleObj>
              </mc:Fallback>
            </mc:AlternateContent>
          </a:graphicData>
        </a:graphic>
      </p:graphicFrame>
    </p:spTree>
    <p:extLst>
      <p:ext uri="{BB962C8B-B14F-4D97-AF65-F5344CB8AC3E}">
        <p14:creationId xmlns:p14="http://schemas.microsoft.com/office/powerpoint/2010/main" val="3281707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凸包整体截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38" y="1772603"/>
            <a:ext cx="6143625"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基于贪心法的凸多边形三角剖分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Rectangle 3"/>
          <p:cNvSpPr txBox="1">
            <a:spLocks noChangeArrowheads="1"/>
          </p:cNvSpPr>
          <p:nvPr/>
        </p:nvSpPr>
        <p:spPr>
          <a:xfrm>
            <a:off x="317635" y="1097281"/>
            <a:ext cx="11531064" cy="526501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35000"/>
              </a:lnSpc>
              <a:spcBef>
                <a:spcPts val="600"/>
              </a:spcBef>
              <a:buSzPct val="10000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21</a:t>
            </a:r>
            <a:r>
              <a:rPr lang="zh-CN" altLang="en-US" sz="2400" dirty="0">
                <a:latin typeface="微软雅黑" panose="020B0503020204020204" pitchFamily="34" charset="-122"/>
                <a:ea typeface="微软雅黑" panose="020B0503020204020204" pitchFamily="34" charset="-122"/>
              </a:rPr>
              <a:t>个基站凸多边形</a:t>
            </a: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  </a:t>
            </a:r>
          </a:p>
          <a:p>
            <a:pPr lvl="1" algn="l">
              <a:lnSpc>
                <a:spcPct val="125000"/>
              </a:lnSpc>
              <a:spcBef>
                <a:spcPts val="600"/>
              </a:spcBef>
              <a:buClr>
                <a:srgbClr val="FF0000"/>
              </a:buClr>
              <a:buSzPct val="80000"/>
            </a:pPr>
            <a:r>
              <a:rPr lang="en-US" altLang="zh-CN" sz="2400" dirty="0">
                <a:latin typeface="微软雅黑" panose="020B0503020204020204" pitchFamily="34" charset="-122"/>
                <a:ea typeface="微软雅黑" panose="020B0503020204020204" pitchFamily="34" charset="-122"/>
              </a:rPr>
              <a:t> </a:t>
            </a:r>
            <a:endParaRPr lang="zh-CN" altLang="en-US" sz="2800" dirty="0"/>
          </a:p>
        </p:txBody>
      </p:sp>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3019" y="116821"/>
            <a:ext cx="5376006" cy="54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pic>
      <p:sp>
        <p:nvSpPr>
          <p:cNvPr id="14" name="Text Box 4"/>
          <p:cNvSpPr txBox="1">
            <a:spLocks noChangeArrowheads="1"/>
          </p:cNvSpPr>
          <p:nvPr/>
        </p:nvSpPr>
        <p:spPr bwMode="auto">
          <a:xfrm>
            <a:off x="7577801" y="5834063"/>
            <a:ext cx="33265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dirty="0"/>
              <a:t> </a:t>
            </a:r>
            <a:r>
              <a:rPr lang="zh-CN" altLang="en-US" sz="2400" dirty="0">
                <a:latin typeface="微软雅黑" panose="020B0503020204020204" pitchFamily="34" charset="-122"/>
                <a:ea typeface="微软雅黑" panose="020B0503020204020204" pitchFamily="34" charset="-122"/>
              </a:rPr>
              <a:t>动态规划最优三角剖分</a:t>
            </a:r>
          </a:p>
          <a:p>
            <a:pPr algn="ctr" eaLnBrk="1" hangingPunct="1"/>
            <a:r>
              <a:rPr lang="zh-CN" altLang="en-US" sz="2400" dirty="0">
                <a:latin typeface="微软雅黑" panose="020B0503020204020204" pitchFamily="34" charset="-122"/>
                <a:ea typeface="微软雅黑" panose="020B0503020204020204" pitchFamily="34" charset="-122"/>
              </a:rPr>
              <a:t>（学生作业样例）</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1573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基于贪心法的凸多边形三角剖分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Rectangle 3"/>
          <p:cNvSpPr txBox="1">
            <a:spLocks noChangeArrowheads="1"/>
          </p:cNvSpPr>
          <p:nvPr/>
        </p:nvSpPr>
        <p:spPr>
          <a:xfrm>
            <a:off x="317635" y="1097281"/>
            <a:ext cx="11531064" cy="526501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35000"/>
              </a:lnSpc>
              <a:spcBef>
                <a:spcPts val="600"/>
              </a:spcBef>
              <a:buSzPct val="10000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29</a:t>
            </a:r>
            <a:r>
              <a:rPr lang="zh-CN" altLang="en-US" sz="2400" dirty="0">
                <a:latin typeface="微软雅黑" panose="020B0503020204020204" pitchFamily="34" charset="-122"/>
                <a:ea typeface="微软雅黑" panose="020B0503020204020204" pitchFamily="34" charset="-122"/>
              </a:rPr>
              <a:t>个基站凸多边形</a:t>
            </a: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  1</a:t>
            </a:r>
          </a:p>
          <a:p>
            <a:pPr lvl="1" algn="l">
              <a:lnSpc>
                <a:spcPct val="125000"/>
              </a:lnSpc>
              <a:spcBef>
                <a:spcPts val="600"/>
              </a:spcBef>
              <a:buClr>
                <a:srgbClr val="FF0000"/>
              </a:buClr>
              <a:buSzPct val="80000"/>
            </a:pPr>
            <a:r>
              <a:rPr lang="en-US" altLang="zh-CN" sz="2400" dirty="0">
                <a:latin typeface="微软雅黑" panose="020B0503020204020204" pitchFamily="34" charset="-122"/>
                <a:ea typeface="微软雅黑" panose="020B0503020204020204" pitchFamily="34" charset="-122"/>
              </a:rPr>
              <a:t> </a:t>
            </a:r>
            <a:endParaRPr lang="zh-CN" altLang="en-US" sz="2800" dirty="0"/>
          </a:p>
        </p:txBody>
      </p:sp>
      <p:sp>
        <p:nvSpPr>
          <p:cNvPr id="14" name="Text Box 4"/>
          <p:cNvSpPr txBox="1">
            <a:spLocks noChangeArrowheads="1"/>
          </p:cNvSpPr>
          <p:nvPr/>
        </p:nvSpPr>
        <p:spPr bwMode="auto">
          <a:xfrm>
            <a:off x="7577801" y="5834063"/>
            <a:ext cx="33265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dirty="0"/>
              <a:t> </a:t>
            </a:r>
            <a:r>
              <a:rPr lang="zh-CN" altLang="en-US" sz="2400" dirty="0">
                <a:latin typeface="微软雅黑" panose="020B0503020204020204" pitchFamily="34" charset="-122"/>
                <a:ea typeface="微软雅黑" panose="020B0503020204020204" pitchFamily="34" charset="-122"/>
              </a:rPr>
              <a:t>动态规划最优三角剖分</a:t>
            </a:r>
          </a:p>
          <a:p>
            <a:pPr algn="ctr" eaLnBrk="1" hangingPunct="1"/>
            <a:r>
              <a:rPr lang="zh-CN" altLang="en-US" sz="2400" dirty="0">
                <a:latin typeface="微软雅黑" panose="020B0503020204020204" pitchFamily="34" charset="-122"/>
                <a:ea typeface="微软雅黑" panose="020B0503020204020204" pitchFamily="34" charset="-122"/>
              </a:rPr>
              <a:t>（学生作业样例）</a:t>
            </a:r>
            <a:endParaRPr lang="en-US" altLang="zh-CN" sz="2400" dirty="0">
              <a:latin typeface="微软雅黑" panose="020B0503020204020204" pitchFamily="34" charset="-122"/>
              <a:ea typeface="微软雅黑" panose="020B0503020204020204" pitchFamily="34" charset="-122"/>
            </a:endParaRPr>
          </a:p>
        </p:txBody>
      </p:sp>
      <p:pic>
        <p:nvPicPr>
          <p:cNvPr id="10" name="Picture 2" descr="凸包部分截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26" y="2101072"/>
            <a:ext cx="5801814"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0721" y="225025"/>
            <a:ext cx="5398095" cy="5427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pic>
    </p:spTree>
    <p:extLst>
      <p:ext uri="{BB962C8B-B14F-4D97-AF65-F5344CB8AC3E}">
        <p14:creationId xmlns:p14="http://schemas.microsoft.com/office/powerpoint/2010/main" val="240366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动态规划凸多边形最优三角剖分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1873250" y="1061244"/>
            <a:ext cx="8424863" cy="5472113"/>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sz="2800"/>
              <a:t>  </a:t>
            </a:r>
          </a:p>
        </p:txBody>
      </p:sp>
      <p:sp>
        <p:nvSpPr>
          <p:cNvPr id="8" name="Rectangle 4"/>
          <p:cNvSpPr>
            <a:spLocks noChangeArrowheads="1"/>
          </p:cNvSpPr>
          <p:nvPr/>
        </p:nvSpPr>
        <p:spPr bwMode="auto">
          <a:xfrm>
            <a:off x="1657350" y="5644357"/>
            <a:ext cx="1841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sz="1900"/>
          </a:p>
        </p:txBody>
      </p:sp>
      <p:sp>
        <p:nvSpPr>
          <p:cNvPr id="9" name="Text Box 6"/>
          <p:cNvSpPr txBox="1">
            <a:spLocks noChangeArrowheads="1"/>
          </p:cNvSpPr>
          <p:nvPr/>
        </p:nvSpPr>
        <p:spPr bwMode="auto">
          <a:xfrm>
            <a:off x="4913313" y="4464844"/>
            <a:ext cx="317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1900"/>
              <a:t>. </a:t>
            </a:r>
          </a:p>
        </p:txBody>
      </p:sp>
      <p:sp>
        <p:nvSpPr>
          <p:cNvPr id="10" name="Freeform 8"/>
          <p:cNvSpPr>
            <a:spLocks/>
          </p:cNvSpPr>
          <p:nvPr/>
        </p:nvSpPr>
        <p:spPr bwMode="auto">
          <a:xfrm>
            <a:off x="3492500" y="5525294"/>
            <a:ext cx="828675" cy="576263"/>
          </a:xfrm>
          <a:custGeom>
            <a:avLst/>
            <a:gdLst>
              <a:gd name="T0" fmla="*/ 2147483647 w 714"/>
              <a:gd name="T1" fmla="*/ 0 h 493"/>
              <a:gd name="T2" fmla="*/ 2147483647 w 714"/>
              <a:gd name="T3" fmla="*/ 2147483647 h 493"/>
              <a:gd name="T4" fmla="*/ 2147483647 w 714"/>
              <a:gd name="T5" fmla="*/ 2147483647 h 493"/>
              <a:gd name="T6" fmla="*/ 2147483647 w 714"/>
              <a:gd name="T7" fmla="*/ 2147483647 h 493"/>
              <a:gd name="T8" fmla="*/ 2147483647 w 714"/>
              <a:gd name="T9" fmla="*/ 2147483647 h 493"/>
              <a:gd name="T10" fmla="*/ 2147483647 w 714"/>
              <a:gd name="T11" fmla="*/ 2147483647 h 493"/>
              <a:gd name="T12" fmla="*/ 2147483647 w 714"/>
              <a:gd name="T13" fmla="*/ 2147483647 h 493"/>
              <a:gd name="T14" fmla="*/ 2147483647 w 714"/>
              <a:gd name="T15" fmla="*/ 2147483647 h 493"/>
              <a:gd name="T16" fmla="*/ 2147483647 w 714"/>
              <a:gd name="T17" fmla="*/ 2147483647 h 493"/>
              <a:gd name="T18" fmla="*/ 2147483647 w 714"/>
              <a:gd name="T19" fmla="*/ 2147483647 h 493"/>
              <a:gd name="T20" fmla="*/ 2147483647 w 714"/>
              <a:gd name="T21" fmla="*/ 2147483647 h 493"/>
              <a:gd name="T22" fmla="*/ 2147483647 w 714"/>
              <a:gd name="T23" fmla="*/ 2147483647 h 493"/>
              <a:gd name="T24" fmla="*/ 2147483647 w 714"/>
              <a:gd name="T25" fmla="*/ 2147483647 h 493"/>
              <a:gd name="T26" fmla="*/ 2147483647 w 714"/>
              <a:gd name="T27" fmla="*/ 2147483647 h 493"/>
              <a:gd name="T28" fmla="*/ 2147483647 w 714"/>
              <a:gd name="T29" fmla="*/ 2147483647 h 493"/>
              <a:gd name="T30" fmla="*/ 0 w 714"/>
              <a:gd name="T31" fmla="*/ 2147483647 h 493"/>
              <a:gd name="T32" fmla="*/ 2147483647 w 714"/>
              <a:gd name="T33" fmla="*/ 2147483647 h 493"/>
              <a:gd name="T34" fmla="*/ 2147483647 w 714"/>
              <a:gd name="T35" fmla="*/ 0 h 49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14"/>
              <a:gd name="T55" fmla="*/ 0 h 493"/>
              <a:gd name="T56" fmla="*/ 714 w 714"/>
              <a:gd name="T57" fmla="*/ 493 h 49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14" h="493">
                <a:moveTo>
                  <a:pt x="110" y="0"/>
                </a:moveTo>
                <a:cubicBezTo>
                  <a:pt x="262" y="3"/>
                  <a:pt x="415" y="0"/>
                  <a:pt x="567" y="9"/>
                </a:cubicBezTo>
                <a:cubicBezTo>
                  <a:pt x="576" y="9"/>
                  <a:pt x="578" y="23"/>
                  <a:pt x="586" y="27"/>
                </a:cubicBezTo>
                <a:cubicBezTo>
                  <a:pt x="594" y="32"/>
                  <a:pt x="604" y="33"/>
                  <a:pt x="613" y="36"/>
                </a:cubicBezTo>
                <a:cubicBezTo>
                  <a:pt x="677" y="79"/>
                  <a:pt x="656" y="55"/>
                  <a:pt x="686" y="100"/>
                </a:cubicBezTo>
                <a:cubicBezTo>
                  <a:pt x="689" y="109"/>
                  <a:pt x="690" y="120"/>
                  <a:pt x="695" y="128"/>
                </a:cubicBezTo>
                <a:cubicBezTo>
                  <a:pt x="700" y="135"/>
                  <a:pt x="714" y="137"/>
                  <a:pt x="714" y="146"/>
                </a:cubicBezTo>
                <a:cubicBezTo>
                  <a:pt x="714" y="223"/>
                  <a:pt x="709" y="300"/>
                  <a:pt x="695" y="375"/>
                </a:cubicBezTo>
                <a:cubicBezTo>
                  <a:pt x="693" y="388"/>
                  <a:pt x="676" y="392"/>
                  <a:pt x="668" y="402"/>
                </a:cubicBezTo>
                <a:cubicBezTo>
                  <a:pt x="621" y="458"/>
                  <a:pt x="581" y="482"/>
                  <a:pt x="512" y="493"/>
                </a:cubicBezTo>
                <a:cubicBezTo>
                  <a:pt x="457" y="487"/>
                  <a:pt x="402" y="484"/>
                  <a:pt x="348" y="475"/>
                </a:cubicBezTo>
                <a:cubicBezTo>
                  <a:pt x="295" y="466"/>
                  <a:pt x="243" y="437"/>
                  <a:pt x="192" y="420"/>
                </a:cubicBezTo>
                <a:cubicBezTo>
                  <a:pt x="163" y="400"/>
                  <a:pt x="134" y="386"/>
                  <a:pt x="101" y="375"/>
                </a:cubicBezTo>
                <a:cubicBezTo>
                  <a:pt x="87" y="361"/>
                  <a:pt x="67" y="353"/>
                  <a:pt x="55" y="338"/>
                </a:cubicBezTo>
                <a:cubicBezTo>
                  <a:pt x="49" y="331"/>
                  <a:pt x="51" y="319"/>
                  <a:pt x="46" y="311"/>
                </a:cubicBezTo>
                <a:cubicBezTo>
                  <a:pt x="30" y="284"/>
                  <a:pt x="11" y="268"/>
                  <a:pt x="0" y="237"/>
                </a:cubicBezTo>
                <a:cubicBezTo>
                  <a:pt x="14" y="172"/>
                  <a:pt x="16" y="109"/>
                  <a:pt x="37" y="45"/>
                </a:cubicBezTo>
                <a:cubicBezTo>
                  <a:pt x="38" y="41"/>
                  <a:pt x="106" y="3"/>
                  <a:pt x="110" y="0"/>
                </a:cubicBezTo>
                <a:close/>
              </a:path>
            </a:pathLst>
          </a:custGeom>
          <a:noFill/>
          <a:ln w="6350">
            <a:solidFill>
              <a:srgbClr val="0099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1" name="Line 9"/>
          <p:cNvSpPr>
            <a:spLocks noChangeShapeType="1"/>
          </p:cNvSpPr>
          <p:nvPr/>
        </p:nvSpPr>
        <p:spPr bwMode="auto">
          <a:xfrm flipH="1">
            <a:off x="4140200" y="4877594"/>
            <a:ext cx="865188" cy="792163"/>
          </a:xfrm>
          <a:prstGeom prst="line">
            <a:avLst/>
          </a:prstGeom>
          <a:noFill/>
          <a:ln w="6350">
            <a:solidFill>
              <a:srgbClr val="0099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 name="Text Box 10"/>
          <p:cNvSpPr txBox="1">
            <a:spLocks noChangeArrowheads="1"/>
          </p:cNvSpPr>
          <p:nvPr/>
        </p:nvSpPr>
        <p:spPr bwMode="auto">
          <a:xfrm>
            <a:off x="4932363" y="4477544"/>
            <a:ext cx="673100" cy="387350"/>
          </a:xfrm>
          <a:prstGeom prst="rect">
            <a:avLst/>
          </a:prstGeom>
          <a:noFill/>
          <a:ln w="635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1900">
                <a:solidFill>
                  <a:srgbClr val="009900"/>
                </a:solidFill>
              </a:rPr>
              <a:t>穷搜</a:t>
            </a:r>
          </a:p>
        </p:txBody>
      </p:sp>
      <p:pic>
        <p:nvPicPr>
          <p:cNvPr id="13" name="Picture 4" descr="t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64482"/>
            <a:ext cx="5651500" cy="226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Object 6"/>
          <p:cNvGraphicFramePr>
            <a:graphicFrameLocks noGrp="1" noChangeAspect="1"/>
          </p:cNvGraphicFramePr>
          <p:nvPr>
            <p:ph sz="half" idx="4294967295"/>
            <p:extLst>
              <p:ext uri="{D42A27DB-BD31-4B8C-83A1-F6EECF244321}">
                <p14:modId xmlns:p14="http://schemas.microsoft.com/office/powerpoint/2010/main" val="1803437527"/>
              </p:ext>
            </p:extLst>
          </p:nvPr>
        </p:nvGraphicFramePr>
        <p:xfrm>
          <a:off x="2089150" y="4806157"/>
          <a:ext cx="8064500" cy="1328737"/>
        </p:xfrm>
        <a:graphic>
          <a:graphicData uri="http://schemas.openxmlformats.org/presentationml/2006/ole">
            <mc:AlternateContent xmlns:mc="http://schemas.openxmlformats.org/markup-compatibility/2006">
              <mc:Choice xmlns:v="urn:schemas-microsoft-com:vml" Requires="v">
                <p:oleObj spid="_x0000_s18462" name="Equation" r:id="rId4" imgW="3238500" imgH="533400" progId="Equation.DSMT4">
                  <p:embed/>
                </p:oleObj>
              </mc:Choice>
              <mc:Fallback>
                <p:oleObj name="Equation" r:id="rId4" imgW="3238500" imgH="533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9150" y="4806157"/>
                        <a:ext cx="8064500" cy="1328737"/>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Oval 14"/>
          <p:cNvSpPr>
            <a:spLocks noChangeArrowheads="1"/>
          </p:cNvSpPr>
          <p:nvPr/>
        </p:nvSpPr>
        <p:spPr bwMode="auto">
          <a:xfrm>
            <a:off x="3600450" y="3293269"/>
            <a:ext cx="504825" cy="504825"/>
          </a:xfrm>
          <a:prstGeom prst="ellipse">
            <a:avLst/>
          </a:prstGeom>
          <a:noFill/>
          <a:ln w="635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6" name="Oval 15"/>
          <p:cNvSpPr>
            <a:spLocks noChangeArrowheads="1"/>
          </p:cNvSpPr>
          <p:nvPr/>
        </p:nvSpPr>
        <p:spPr bwMode="auto">
          <a:xfrm>
            <a:off x="6121400" y="1780382"/>
            <a:ext cx="504825" cy="504825"/>
          </a:xfrm>
          <a:prstGeom prst="ellipse">
            <a:avLst/>
          </a:prstGeom>
          <a:noFill/>
          <a:ln w="635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7" name="Text Box 16"/>
          <p:cNvSpPr txBox="1">
            <a:spLocks noChangeArrowheads="1"/>
          </p:cNvSpPr>
          <p:nvPr/>
        </p:nvSpPr>
        <p:spPr bwMode="auto">
          <a:xfrm>
            <a:off x="3581400" y="3818732"/>
            <a:ext cx="5413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Times New Roman" pitchFamily="18" charset="0"/>
              </a:rPr>
              <a:t>k=3</a:t>
            </a:r>
          </a:p>
        </p:txBody>
      </p:sp>
      <p:sp>
        <p:nvSpPr>
          <p:cNvPr id="18" name="Text Box 17"/>
          <p:cNvSpPr txBox="1">
            <a:spLocks noChangeArrowheads="1"/>
          </p:cNvSpPr>
          <p:nvPr/>
        </p:nvSpPr>
        <p:spPr bwMode="auto">
          <a:xfrm>
            <a:off x="6842125" y="3726657"/>
            <a:ext cx="5413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Times New Roman" pitchFamily="18" charset="0"/>
              </a:rPr>
              <a:t>k=1</a:t>
            </a:r>
          </a:p>
        </p:txBody>
      </p:sp>
    </p:spTree>
    <p:extLst>
      <p:ext uri="{BB962C8B-B14F-4D97-AF65-F5344CB8AC3E}">
        <p14:creationId xmlns:p14="http://schemas.microsoft.com/office/powerpoint/2010/main" val="2307280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动态规划凸多边形最优三角剖分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1873250" y="1164431"/>
            <a:ext cx="8424863" cy="5472113"/>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sz="2800"/>
              <a:t>  </a:t>
            </a:r>
          </a:p>
        </p:txBody>
      </p:sp>
      <p:sp>
        <p:nvSpPr>
          <p:cNvPr id="19" name="Text Box 3"/>
          <p:cNvSpPr txBox="1">
            <a:spLocks noChangeArrowheads="1"/>
          </p:cNvSpPr>
          <p:nvPr/>
        </p:nvSpPr>
        <p:spPr bwMode="auto">
          <a:xfrm>
            <a:off x="369294" y="1196804"/>
            <a:ext cx="11453411" cy="483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342900" lvl="1" indent="-342900" eaLnBrk="1" hangingPunct="1">
              <a:lnSpc>
                <a:spcPct val="13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由于在计算时还不知道</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的确切位置，而</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的所有可能位置只有</a:t>
            </a:r>
            <a:r>
              <a:rPr lang="en-US" altLang="zh-CN" sz="2400" dirty="0">
                <a:latin typeface="微软雅黑" panose="020B0503020204020204" pitchFamily="34" charset="-122"/>
                <a:ea typeface="微软雅黑" panose="020B0503020204020204" pitchFamily="34" charset="-122"/>
              </a:rPr>
              <a:t>j-</a:t>
            </a:r>
            <a:r>
              <a:rPr lang="en-US" altLang="zh-CN" sz="2400" dirty="0" err="1">
                <a:latin typeface="微软雅黑" panose="020B0503020204020204" pitchFamily="34" charset="-122"/>
                <a:ea typeface="微软雅黑" panose="020B0503020204020204" pitchFamily="34" charset="-122"/>
              </a:rPr>
              <a:t>i</a:t>
            </a:r>
            <a:r>
              <a:rPr lang="zh-CN" altLang="en-US" sz="2400" dirty="0">
                <a:latin typeface="微软雅黑" panose="020B0503020204020204" pitchFamily="34" charset="-122"/>
                <a:ea typeface="微软雅黑" panose="020B0503020204020204" pitchFamily="34" charset="-122"/>
              </a:rPr>
              <a:t>个，因此可以在这</a:t>
            </a:r>
            <a:r>
              <a:rPr lang="en-US" altLang="zh-CN" sz="2400" dirty="0">
                <a:latin typeface="微软雅黑" panose="020B0503020204020204" pitchFamily="34" charset="-122"/>
                <a:ea typeface="微软雅黑" panose="020B0503020204020204" pitchFamily="34" charset="-122"/>
              </a:rPr>
              <a:t>j-</a:t>
            </a:r>
            <a:r>
              <a:rPr lang="en-US" altLang="zh-CN" sz="2400" dirty="0" err="1">
                <a:latin typeface="微软雅黑" panose="020B0503020204020204" pitchFamily="34" charset="-122"/>
                <a:ea typeface="微软雅黑" panose="020B0503020204020204" pitchFamily="34" charset="-122"/>
              </a:rPr>
              <a:t>i</a:t>
            </a:r>
            <a:r>
              <a:rPr lang="zh-CN" altLang="en-US" sz="2400" dirty="0">
                <a:latin typeface="微软雅黑" panose="020B0503020204020204" pitchFamily="34" charset="-122"/>
                <a:ea typeface="微软雅黑" panose="020B0503020204020204" pitchFamily="34" charset="-122"/>
              </a:rPr>
              <a:t>个位置中选出使</a:t>
            </a:r>
            <a:r>
              <a:rPr lang="en-US" altLang="zh-CN" sz="2400" dirty="0">
                <a:latin typeface="微软雅黑" panose="020B0503020204020204" pitchFamily="34" charset="-122"/>
                <a:ea typeface="微软雅黑" panose="020B0503020204020204" pitchFamily="34" charset="-122"/>
              </a:rPr>
              <a:t>t[</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][j]</a:t>
            </a:r>
            <a:r>
              <a:rPr lang="zh-CN" altLang="en-US" sz="2400" dirty="0">
                <a:latin typeface="微软雅黑" panose="020B0503020204020204" pitchFamily="34" charset="-122"/>
                <a:ea typeface="微软雅黑" panose="020B0503020204020204" pitchFamily="34" charset="-122"/>
              </a:rPr>
              <a:t>值达到最小的位置</a:t>
            </a:r>
          </a:p>
          <a:p>
            <a:pPr marL="342900" lvl="1" indent="-342900" eaLnBrk="1" hangingPunct="1">
              <a:lnSpc>
                <a:spcPct val="13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由此，</a:t>
            </a:r>
            <a:r>
              <a:rPr lang="en-US" altLang="zh-CN" sz="2400" dirty="0">
                <a:latin typeface="微软雅黑" panose="020B0503020204020204" pitchFamily="34" charset="-122"/>
                <a:ea typeface="微软雅黑" panose="020B0503020204020204" pitchFamily="34" charset="-122"/>
              </a:rPr>
              <a:t>t[</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][j]</a:t>
            </a:r>
            <a:r>
              <a:rPr lang="zh-CN" altLang="en-US" sz="2400" dirty="0">
                <a:latin typeface="微软雅黑" panose="020B0503020204020204" pitchFamily="34" charset="-122"/>
                <a:ea typeface="微软雅黑" panose="020B0503020204020204" pitchFamily="34" charset="-122"/>
              </a:rPr>
              <a:t>可递归地定义为：</a:t>
            </a:r>
          </a:p>
          <a:p>
            <a:pPr eaLnBrk="1" hangingPunct="1">
              <a:buFontTx/>
              <a:buChar char="•"/>
            </a:pPr>
            <a:endParaRPr lang="zh-CN" altLang="en-US" sz="2600" dirty="0">
              <a:ea typeface="楷体_GB2312" pitchFamily="49" charset="-122"/>
            </a:endParaRPr>
          </a:p>
          <a:p>
            <a:pPr eaLnBrk="1" hangingPunct="1">
              <a:buFontTx/>
              <a:buChar char="•"/>
            </a:pPr>
            <a:endParaRPr lang="zh-CN" altLang="en-US" sz="2600" dirty="0">
              <a:ea typeface="楷体_GB2312" pitchFamily="49" charset="-122"/>
            </a:endParaRPr>
          </a:p>
          <a:p>
            <a:pPr eaLnBrk="1" hangingPunct="1">
              <a:buFontTx/>
              <a:buChar char="•"/>
            </a:pPr>
            <a:endParaRPr lang="zh-CN" altLang="en-US" sz="2600" dirty="0">
              <a:ea typeface="楷体_GB2312" pitchFamily="49" charset="-122"/>
            </a:endParaRPr>
          </a:p>
          <a:p>
            <a:pPr eaLnBrk="1" hangingPunct="1">
              <a:buFontTx/>
              <a:buChar char="•"/>
            </a:pPr>
            <a:endParaRPr lang="zh-CN" altLang="en-US" sz="2600" dirty="0">
              <a:ea typeface="楷体_GB2312" pitchFamily="49" charset="-122"/>
            </a:endParaRPr>
          </a:p>
          <a:p>
            <a:pPr eaLnBrk="1" hangingPunct="1">
              <a:buFontTx/>
              <a:buChar char="•"/>
            </a:pPr>
            <a:endParaRPr lang="zh-CN" altLang="en-US" sz="2600" dirty="0">
              <a:ea typeface="楷体_GB2312" pitchFamily="49" charset="-122"/>
            </a:endParaRPr>
          </a:p>
          <a:p>
            <a:pPr eaLnBrk="1" hangingPunct="1">
              <a:buFontTx/>
              <a:buChar char="•"/>
            </a:pPr>
            <a:endParaRPr lang="zh-CN" altLang="en-US" sz="2600" dirty="0">
              <a:ea typeface="楷体_GB2312" pitchFamily="49" charset="-122"/>
            </a:endParaRPr>
          </a:p>
          <a:p>
            <a:pPr eaLnBrk="1" hangingPunct="1">
              <a:buFontTx/>
              <a:buChar char="•"/>
            </a:pPr>
            <a:endParaRPr lang="zh-CN" altLang="en-US" sz="2600" dirty="0">
              <a:ea typeface="楷体_GB2312" pitchFamily="49" charset="-122"/>
            </a:endParaRPr>
          </a:p>
          <a:p>
            <a:pPr eaLnBrk="1" hangingPunct="1">
              <a:buFontTx/>
              <a:buChar char="•"/>
            </a:pPr>
            <a:r>
              <a:rPr lang="zh-CN" altLang="en-US" sz="2400" dirty="0">
                <a:latin typeface="微软雅黑" panose="020B0503020204020204" pitchFamily="34" charset="-122"/>
                <a:ea typeface="微软雅黑" panose="020B0503020204020204" pitchFamily="34" charset="-122"/>
              </a:rPr>
              <a:t>时间复杂性</a:t>
            </a:r>
            <a:r>
              <a:rPr lang="en-US" altLang="zh-CN" sz="2400" i="1" dirty="0">
                <a:latin typeface="微软雅黑" panose="020B0503020204020204" pitchFamily="34" charset="-122"/>
                <a:ea typeface="微软雅黑" panose="020B0503020204020204" pitchFamily="34" charset="-122"/>
              </a:rPr>
              <a:t>O</a:t>
            </a:r>
            <a:r>
              <a:rPr lang="en-US" altLang="zh-CN" sz="2400" dirty="0">
                <a:latin typeface="微软雅黑" panose="020B0503020204020204" pitchFamily="34" charset="-122"/>
                <a:ea typeface="微软雅黑" panose="020B0503020204020204" pitchFamily="34" charset="-122"/>
              </a:rPr>
              <a:t>(</a:t>
            </a:r>
            <a:r>
              <a:rPr lang="en-US" altLang="zh-CN" sz="2400" i="1" dirty="0">
                <a:latin typeface="微软雅黑" panose="020B0503020204020204" pitchFamily="34" charset="-122"/>
                <a:ea typeface="微软雅黑" panose="020B0503020204020204" pitchFamily="34" charset="-122"/>
              </a:rPr>
              <a:t>n</a:t>
            </a:r>
            <a:r>
              <a:rPr lang="en-US" altLang="zh-CN" sz="2400" baseline="30000" dirty="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，当</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较大时，算法运行时间较长</a:t>
            </a:r>
          </a:p>
        </p:txBody>
      </p:sp>
      <p:sp>
        <p:nvSpPr>
          <p:cNvPr id="20" name="Rectangle 4"/>
          <p:cNvSpPr>
            <a:spLocks noChangeArrowheads="1"/>
          </p:cNvSpPr>
          <p:nvPr/>
        </p:nvSpPr>
        <p:spPr bwMode="auto">
          <a:xfrm>
            <a:off x="0" y="363047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sz="1900"/>
          </a:p>
        </p:txBody>
      </p:sp>
      <p:graphicFrame>
        <p:nvGraphicFramePr>
          <p:cNvPr id="21" name="Object 5"/>
          <p:cNvGraphicFramePr>
            <a:graphicFrameLocks noChangeAspect="1"/>
          </p:cNvGraphicFramePr>
          <p:nvPr>
            <p:extLst>
              <p:ext uri="{D42A27DB-BD31-4B8C-83A1-F6EECF244321}">
                <p14:modId xmlns:p14="http://schemas.microsoft.com/office/powerpoint/2010/main" val="1176557353"/>
              </p:ext>
            </p:extLst>
          </p:nvPr>
        </p:nvGraphicFramePr>
        <p:xfrm>
          <a:off x="1680410" y="3093436"/>
          <a:ext cx="7848600" cy="1258888"/>
        </p:xfrm>
        <a:graphic>
          <a:graphicData uri="http://schemas.openxmlformats.org/presentationml/2006/ole">
            <mc:AlternateContent xmlns:mc="http://schemas.openxmlformats.org/markup-compatibility/2006">
              <mc:Choice xmlns:v="urn:schemas-microsoft-com:vml" Requires="v">
                <p:oleObj spid="_x0000_s19485" name="公式" r:id="rId3" imgW="3327400" imgH="533400" progId="Equation.3">
                  <p:embed/>
                </p:oleObj>
              </mc:Choice>
              <mc:Fallback>
                <p:oleObj name="公式" r:id="rId3" imgW="3327400" imgH="533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410" y="3093436"/>
                        <a:ext cx="7848600" cy="1258888"/>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CC00"/>
                            </a:solidFill>
                          </a14:hiddenFill>
                        </a:ext>
                      </a:extLst>
                    </p:spPr>
                  </p:pic>
                </p:oleObj>
              </mc:Fallback>
            </mc:AlternateContent>
          </a:graphicData>
        </a:graphic>
      </p:graphicFrame>
    </p:spTree>
    <p:extLst>
      <p:ext uri="{BB962C8B-B14F-4D97-AF65-F5344CB8AC3E}">
        <p14:creationId xmlns:p14="http://schemas.microsoft.com/office/powerpoint/2010/main" val="3582875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贪心法凸多边形最优三角剖分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2021/12/3</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a:t>PAGE</a:t>
            </a:r>
            <a:r>
              <a:rPr kumimoji="1" lang="zh-CN" altLang="en-US"/>
              <a:t> </a:t>
            </a:r>
            <a:fld id="{45C466B8-AFC2-AE4B-94BC-EF87A0F7179E}" type="slidenum">
              <a:rPr kumimoji="1" lang="zh-CN" altLang="en-US" smtClean="0"/>
              <a:pPr/>
              <a:t>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1873250" y="1164431"/>
            <a:ext cx="8424863" cy="5472113"/>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sz="2800"/>
              <a:t>  </a:t>
            </a:r>
          </a:p>
        </p:txBody>
      </p:sp>
      <p:sp>
        <p:nvSpPr>
          <p:cNvPr id="10" name="Rectangle 3"/>
          <p:cNvSpPr txBox="1">
            <a:spLocks noChangeArrowheads="1"/>
          </p:cNvSpPr>
          <p:nvPr/>
        </p:nvSpPr>
        <p:spPr>
          <a:xfrm>
            <a:off x="323850" y="1196975"/>
            <a:ext cx="11524849" cy="5472113"/>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3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根据启发式信息，按照贪心策略，选取断点</a:t>
            </a:r>
            <a:r>
              <a:rPr lang="en-US" altLang="zh-CN" sz="2400" dirty="0" err="1">
                <a:latin typeface="微软雅黑" panose="020B0503020204020204" pitchFamily="34" charset="-122"/>
                <a:ea typeface="微软雅黑" panose="020B0503020204020204" pitchFamily="34" charset="-122"/>
              </a:rPr>
              <a:t>v</a:t>
            </a:r>
            <a:r>
              <a:rPr lang="en-US" altLang="zh-CN" sz="2400" baseline="-25000" dirty="0" err="1">
                <a:latin typeface="微软雅黑" panose="020B0503020204020204" pitchFamily="34" charset="-122"/>
                <a:ea typeface="微软雅黑" panose="020B0503020204020204" pitchFamily="34" charset="-122"/>
              </a:rPr>
              <a:t>k</a:t>
            </a:r>
            <a:endParaRPr lang="zh-CN" altLang="en-US" sz="24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 选取使</a:t>
            </a:r>
            <a:r>
              <a:rPr lang="en-US" altLang="zh-CN" sz="2400" dirty="0" err="1">
                <a:latin typeface="微软雅黑" panose="020B0503020204020204" pitchFamily="34" charset="-122"/>
                <a:ea typeface="微软雅黑" panose="020B0503020204020204" pitchFamily="34" charset="-122"/>
              </a:rPr>
              <a:t>dist</a:t>
            </a:r>
            <a:r>
              <a:rPr lang="en-US" altLang="zh-CN" sz="2400" dirty="0">
                <a:latin typeface="微软雅黑" panose="020B0503020204020204" pitchFamily="34" charset="-122"/>
                <a:ea typeface="微软雅黑" panose="020B0503020204020204" pitchFamily="34" charset="-122"/>
              </a:rPr>
              <a:t>(v</a:t>
            </a:r>
            <a:r>
              <a:rPr lang="en-US" altLang="zh-CN" sz="2400" baseline="-25000" dirty="0">
                <a:latin typeface="微软雅黑" panose="020B0503020204020204" pitchFamily="34" charset="-122"/>
                <a:ea typeface="微软雅黑" panose="020B0503020204020204" pitchFamily="34" charset="-122"/>
              </a:rPr>
              <a:t>0</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v</a:t>
            </a:r>
            <a:r>
              <a:rPr lang="en-US" altLang="zh-CN" sz="2400" baseline="-25000" dirty="0" err="1">
                <a:latin typeface="微软雅黑" panose="020B0503020204020204" pitchFamily="34" charset="-122"/>
                <a:ea typeface="微软雅黑" panose="020B0503020204020204" pitchFamily="34" charset="-122"/>
              </a:rPr>
              <a:t>k</a:t>
            </a:r>
            <a:r>
              <a:rPr lang="en-US" altLang="zh-CN" sz="2400" dirty="0">
                <a:latin typeface="微软雅黑" panose="020B0503020204020204" pitchFamily="34" charset="-122"/>
                <a:ea typeface="微软雅黑" panose="020B0503020204020204" pitchFamily="34" charset="-122"/>
              </a:rPr>
              <a:t>) + </a:t>
            </a:r>
            <a:r>
              <a:rPr lang="en-US" altLang="zh-CN" sz="2400" dirty="0" err="1">
                <a:latin typeface="微软雅黑" panose="020B0503020204020204" pitchFamily="34" charset="-122"/>
                <a:ea typeface="微软雅黑" panose="020B0503020204020204" pitchFamily="34" charset="-122"/>
              </a:rPr>
              <a:t>dist</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v</a:t>
            </a:r>
            <a:r>
              <a:rPr lang="en-US" altLang="zh-CN" sz="2400" baseline="-25000" dirty="0" err="1">
                <a:latin typeface="微软雅黑" panose="020B0503020204020204" pitchFamily="34" charset="-122"/>
                <a:ea typeface="微软雅黑" panose="020B0503020204020204" pitchFamily="34" charset="-122"/>
              </a:rPr>
              <a:t>k</a:t>
            </a:r>
            <a:r>
              <a:rPr lang="en-US" altLang="zh-CN" sz="2400" dirty="0" err="1">
                <a:latin typeface="微软雅黑" panose="020B0503020204020204" pitchFamily="34" charset="-122"/>
                <a:ea typeface="微软雅黑" panose="020B0503020204020204" pitchFamily="34" charset="-122"/>
              </a:rPr>
              <a:t>,v</a:t>
            </a:r>
            <a:r>
              <a:rPr lang="en-US" altLang="zh-CN" sz="2400" baseline="-25000" dirty="0" err="1">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最小的</a:t>
            </a:r>
            <a:r>
              <a:rPr lang="en-US" altLang="zh-CN" sz="2400" dirty="0" err="1">
                <a:latin typeface="微软雅黑" panose="020B0503020204020204" pitchFamily="34" charset="-122"/>
                <a:ea typeface="微软雅黑" panose="020B0503020204020204" pitchFamily="34" charset="-122"/>
              </a:rPr>
              <a:t>v</a:t>
            </a:r>
            <a:r>
              <a:rPr lang="en-US" altLang="zh-CN" sz="2400" baseline="-25000" dirty="0" err="1">
                <a:latin typeface="微软雅黑" panose="020B0503020204020204" pitchFamily="34" charset="-122"/>
                <a:ea typeface="微软雅黑" panose="020B0503020204020204" pitchFamily="34" charset="-122"/>
              </a:rPr>
              <a:t>k</a:t>
            </a:r>
            <a:endParaRPr lang="en-US" altLang="zh-CN" sz="24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选取固定位置的</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个断点，从中挑选出成本最小的断点</a:t>
            </a:r>
          </a:p>
          <a:p>
            <a:pPr>
              <a:buFont typeface="Wingdings" pitchFamily="2" charset="2"/>
              <a:buNone/>
            </a:pPr>
            <a:r>
              <a:rPr lang="zh-CN" altLang="en-US" sz="2800" dirty="0"/>
              <a:t>  </a:t>
            </a:r>
          </a:p>
          <a:p>
            <a:pPr>
              <a:buFont typeface="Wingdings" pitchFamily="2" charset="2"/>
              <a:buNone/>
            </a:pPr>
            <a:r>
              <a:rPr lang="zh-CN" altLang="en-US" sz="2800" dirty="0"/>
              <a:t>    </a:t>
            </a:r>
          </a:p>
        </p:txBody>
      </p:sp>
    </p:spTree>
    <p:extLst>
      <p:ext uri="{BB962C8B-B14F-4D97-AF65-F5344CB8AC3E}">
        <p14:creationId xmlns:p14="http://schemas.microsoft.com/office/powerpoint/2010/main" val="589430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2"/>
          <p:cNvSpPr txBox="1">
            <a:spLocks noGrp="1"/>
          </p:cNvSpPr>
          <p:nvPr/>
        </p:nvSpPr>
        <p:spPr bwMode="auto">
          <a:xfrm>
            <a:off x="8737600" y="6243638"/>
            <a:ext cx="2844800" cy="457200"/>
          </a:xfrm>
          <a:prstGeom prst="rect">
            <a:avLst/>
          </a:prstGeom>
          <a:noFill/>
        </p:spPr>
        <p:txBody>
          <a:bodyPr anchor="b"/>
          <a:lstStyle/>
          <a:p>
            <a:pPr algn="r">
              <a:defRPr/>
            </a:pPr>
            <a:fld id="{88DD229D-A826-4951-A922-106E10924B49}" type="slidenum">
              <a:rPr lang="en-US" altLang="zh-CN" sz="1200">
                <a:latin typeface="+mj-lt"/>
              </a:rPr>
              <a:pPr algn="r">
                <a:defRPr/>
              </a:pPr>
              <a:t>9</a:t>
            </a:fld>
            <a:endParaRPr lang="en-US" altLang="zh-CN" sz="1200">
              <a:latin typeface="+mj-lt"/>
            </a:endParaRPr>
          </a:p>
        </p:txBody>
      </p:sp>
      <p:sp>
        <p:nvSpPr>
          <p:cNvPr id="11267" name="Rectangle 2"/>
          <p:cNvSpPr>
            <a:spLocks noChangeArrowheads="1"/>
          </p:cNvSpPr>
          <p:nvPr/>
        </p:nvSpPr>
        <p:spPr bwMode="auto">
          <a:xfrm>
            <a:off x="527051" y="169675"/>
            <a:ext cx="11233149" cy="581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600"/>
              <a:t>void </a:t>
            </a:r>
            <a:r>
              <a:rPr kumimoji="1" lang="en-US" altLang="zh-CN" sz="2600" b="1"/>
              <a:t>MinWeightTriangulation</a:t>
            </a:r>
            <a:r>
              <a:rPr kumimoji="1" lang="en-US" altLang="zh-CN" sz="2600"/>
              <a:t>(int n</a:t>
            </a:r>
            <a:r>
              <a:rPr kumimoji="1" lang="zh-CN" altLang="en-US" sz="2600"/>
              <a:t>，</a:t>
            </a:r>
            <a:r>
              <a:rPr kumimoji="1" lang="en-US" altLang="zh-CN" sz="2600"/>
              <a:t>Type ** t, int **s)</a:t>
            </a:r>
          </a:p>
          <a:p>
            <a:pPr eaLnBrk="1" hangingPunct="1"/>
            <a:r>
              <a:rPr kumimoji="1" lang="en-US" altLang="zh-CN" sz="2600"/>
              <a:t>{  </a:t>
            </a:r>
          </a:p>
          <a:p>
            <a:pPr eaLnBrk="1" hangingPunct="1"/>
            <a:r>
              <a:rPr kumimoji="1" lang="en-US" altLang="zh-CN" sz="2600"/>
              <a:t>       for (int  i = 1; i &lt;= n; i++)   t[i][i] = 0;</a:t>
            </a:r>
          </a:p>
          <a:p>
            <a:pPr eaLnBrk="1" hangingPunct="1"/>
            <a:r>
              <a:rPr kumimoji="1" lang="en-US" altLang="zh-CN" sz="2600"/>
              <a:t>       </a:t>
            </a:r>
            <a:r>
              <a:rPr kumimoji="1" lang="en-US" altLang="zh-CN" sz="2600" b="1"/>
              <a:t>for (int  r = 2; r &lt;= n; r++)</a:t>
            </a:r>
            <a:r>
              <a:rPr kumimoji="1" lang="en-US" altLang="zh-CN" sz="2600"/>
              <a:t> </a:t>
            </a:r>
            <a:r>
              <a:rPr kumimoji="1" lang="en-US" altLang="zh-CN" sz="1700"/>
              <a:t>/*</a:t>
            </a:r>
            <a:r>
              <a:rPr kumimoji="1" lang="zh-CN" altLang="en-US" sz="1700"/>
              <a:t>第</a:t>
            </a:r>
            <a:r>
              <a:rPr kumimoji="1" lang="en-US" altLang="zh-CN" sz="1700"/>
              <a:t>1</a:t>
            </a:r>
            <a:r>
              <a:rPr kumimoji="1" lang="zh-CN" altLang="en-US" sz="1700"/>
              <a:t>层循环</a:t>
            </a:r>
          </a:p>
          <a:p>
            <a:pPr eaLnBrk="1" hangingPunct="1"/>
            <a:r>
              <a:rPr kumimoji="1" lang="en-US" altLang="zh-CN" sz="2600"/>
              <a:t>            </a:t>
            </a:r>
            <a:r>
              <a:rPr kumimoji="1" lang="en-US" altLang="zh-CN" sz="2600" b="1"/>
              <a:t>for (int </a:t>
            </a:r>
            <a:r>
              <a:rPr kumimoji="1" lang="en-US" altLang="zh-CN" sz="2600" b="1">
                <a:solidFill>
                  <a:srgbClr val="FF3300"/>
                </a:solidFill>
              </a:rPr>
              <a:t>i </a:t>
            </a:r>
            <a:r>
              <a:rPr kumimoji="1" lang="en-US" altLang="zh-CN" sz="2600" b="1"/>
              <a:t>= 1; i &lt;= n-r+1; i++)</a:t>
            </a:r>
            <a:r>
              <a:rPr kumimoji="1" lang="en-US" altLang="zh-CN" sz="2600"/>
              <a:t> {</a:t>
            </a:r>
            <a:r>
              <a:rPr kumimoji="1" lang="en-US" altLang="zh-CN" sz="1900"/>
              <a:t>/*</a:t>
            </a:r>
            <a:r>
              <a:rPr kumimoji="1" lang="zh-CN" altLang="en-US" sz="1900"/>
              <a:t>第</a:t>
            </a:r>
            <a:r>
              <a:rPr kumimoji="1" lang="en-US" altLang="zh-CN" sz="1900"/>
              <a:t>2</a:t>
            </a:r>
            <a:r>
              <a:rPr kumimoji="1" lang="zh-CN" altLang="en-US" sz="1900"/>
              <a:t>层循环</a:t>
            </a:r>
            <a:endParaRPr kumimoji="1" lang="en-US" altLang="zh-CN" sz="2600"/>
          </a:p>
          <a:p>
            <a:pPr eaLnBrk="1" hangingPunct="1"/>
            <a:r>
              <a:rPr kumimoji="1" lang="en-US" altLang="zh-CN" sz="2600"/>
              <a:t>                    int</a:t>
            </a:r>
            <a:r>
              <a:rPr kumimoji="1" lang="en-US" altLang="zh-CN" sz="2600">
                <a:solidFill>
                  <a:srgbClr val="FF3300"/>
                </a:solidFill>
              </a:rPr>
              <a:t> j</a:t>
            </a:r>
            <a:r>
              <a:rPr kumimoji="1" lang="en-US" altLang="zh-CN" sz="2600"/>
              <a:t>= i + r – 1</a:t>
            </a:r>
          </a:p>
          <a:p>
            <a:pPr eaLnBrk="1" hangingPunct="1"/>
            <a:r>
              <a:rPr kumimoji="1" lang="en-US" altLang="zh-CN" sz="2600"/>
              <a:t>                    t[i][i] = t[i+1][j] + w(i-1, i, j) </a:t>
            </a:r>
          </a:p>
          <a:p>
            <a:pPr eaLnBrk="1" hangingPunct="1"/>
            <a:r>
              <a:rPr kumimoji="1" lang="en-US" altLang="zh-CN" sz="2600"/>
              <a:t>                           s[i][i] =i;</a:t>
            </a:r>
          </a:p>
          <a:p>
            <a:pPr eaLnBrk="1" hangingPunct="1"/>
            <a:r>
              <a:rPr kumimoji="1" lang="en-US" altLang="zh-CN" sz="2600"/>
              <a:t>                     </a:t>
            </a:r>
            <a:r>
              <a:rPr kumimoji="1" lang="en-US" altLang="zh-CN" sz="2600">
                <a:solidFill>
                  <a:srgbClr val="CC0000"/>
                </a:solidFill>
              </a:rPr>
              <a:t>for (int k =i+1; k &lt;i+r-1; k++) {</a:t>
            </a:r>
          </a:p>
          <a:p>
            <a:pPr eaLnBrk="1" hangingPunct="1"/>
            <a:r>
              <a:rPr kumimoji="1" lang="en-US" altLang="zh-CN" sz="2600"/>
              <a:t>                           </a:t>
            </a:r>
            <a:r>
              <a:rPr kumimoji="1" lang="en-US" altLang="zh-CN" sz="3000">
                <a:solidFill>
                  <a:srgbClr val="FF3300"/>
                </a:solidFill>
              </a:rPr>
              <a:t>int u=t[i][k] + t[k+1][j] + W(i-1,k,j);</a:t>
            </a:r>
          </a:p>
          <a:p>
            <a:pPr eaLnBrk="1" hangingPunct="1"/>
            <a:r>
              <a:rPr kumimoji="1" lang="en-US" altLang="zh-CN" sz="3000"/>
              <a:t>                        </a:t>
            </a:r>
            <a:r>
              <a:rPr kumimoji="1" lang="en-US" altLang="zh-CN" sz="3000">
                <a:solidFill>
                  <a:srgbClr val="FF3300"/>
                </a:solidFill>
              </a:rPr>
              <a:t>if (u&lt;t[i][j]) {t[i][j]) =u; s[i][j]) =k;</a:t>
            </a:r>
            <a:r>
              <a:rPr kumimoji="1" lang="en-US" altLang="zh-CN" sz="2600"/>
              <a:t>     }</a:t>
            </a:r>
          </a:p>
          <a:p>
            <a:pPr eaLnBrk="1" hangingPunct="1"/>
            <a:r>
              <a:rPr kumimoji="1" lang="en-US" altLang="zh-CN" sz="2600"/>
              <a:t>              }</a:t>
            </a:r>
          </a:p>
          <a:p>
            <a:pPr eaLnBrk="1" hangingPunct="1"/>
            <a:r>
              <a:rPr kumimoji="1" lang="en-US" altLang="zh-CN" sz="2600"/>
              <a:t>        }</a:t>
            </a:r>
          </a:p>
          <a:p>
            <a:pPr eaLnBrk="1" hangingPunct="1"/>
            <a:r>
              <a:rPr kumimoji="1" lang="en-US" altLang="zh-CN" sz="2600"/>
              <a:t>}</a:t>
            </a:r>
          </a:p>
        </p:txBody>
      </p:sp>
      <p:sp>
        <p:nvSpPr>
          <p:cNvPr id="11268" name="Text Box 3"/>
          <p:cNvSpPr txBox="1">
            <a:spLocks noChangeArrowheads="1"/>
          </p:cNvSpPr>
          <p:nvPr/>
        </p:nvSpPr>
        <p:spPr bwMode="auto">
          <a:xfrm>
            <a:off x="909234" y="5949950"/>
            <a:ext cx="10514401" cy="89255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600" dirty="0">
                <a:solidFill>
                  <a:srgbClr val="009900"/>
                </a:solidFill>
              </a:rPr>
              <a:t>利用启发式信息，在第</a:t>
            </a:r>
            <a:r>
              <a:rPr lang="en-US" altLang="zh-CN" sz="2600" dirty="0">
                <a:solidFill>
                  <a:srgbClr val="009900"/>
                </a:solidFill>
              </a:rPr>
              <a:t>2</a:t>
            </a:r>
            <a:r>
              <a:rPr lang="zh-CN" altLang="en-US" sz="2600" dirty="0">
                <a:solidFill>
                  <a:srgbClr val="009900"/>
                </a:solidFill>
              </a:rPr>
              <a:t>层循环内部，直接选取某个</a:t>
            </a:r>
            <a:r>
              <a:rPr lang="en-US" altLang="zh-CN" sz="2600" dirty="0" err="1">
                <a:solidFill>
                  <a:srgbClr val="009900"/>
                </a:solidFill>
              </a:rPr>
              <a:t>v</a:t>
            </a:r>
            <a:r>
              <a:rPr lang="en-US" altLang="zh-CN" sz="2600" baseline="-25000" dirty="0" err="1">
                <a:solidFill>
                  <a:srgbClr val="009900"/>
                </a:solidFill>
              </a:rPr>
              <a:t>k</a:t>
            </a:r>
            <a:r>
              <a:rPr lang="zh-CN" altLang="en-US" sz="2600" dirty="0">
                <a:solidFill>
                  <a:srgbClr val="009900"/>
                </a:solidFill>
              </a:rPr>
              <a:t>，或者随机选择</a:t>
            </a:r>
            <a:r>
              <a:rPr lang="en-US" altLang="zh-CN" sz="2600" dirty="0">
                <a:solidFill>
                  <a:srgbClr val="009900"/>
                </a:solidFill>
              </a:rPr>
              <a:t>m (e.g. m=5)</a:t>
            </a:r>
            <a:r>
              <a:rPr lang="zh-CN" altLang="en-US" sz="2600" dirty="0">
                <a:solidFill>
                  <a:srgbClr val="009900"/>
                </a:solidFill>
              </a:rPr>
              <a:t>个断点，避免第</a:t>
            </a:r>
            <a:r>
              <a:rPr lang="en-US" altLang="zh-CN" sz="2600" dirty="0">
                <a:solidFill>
                  <a:srgbClr val="009900"/>
                </a:solidFill>
              </a:rPr>
              <a:t>3</a:t>
            </a:r>
            <a:r>
              <a:rPr lang="zh-CN" altLang="en-US" sz="2600" dirty="0">
                <a:solidFill>
                  <a:srgbClr val="009900"/>
                </a:solidFill>
              </a:rPr>
              <a:t>层循环，算法时间复杂性降为</a:t>
            </a:r>
            <a:r>
              <a:rPr lang="en-US" altLang="zh-CN" sz="2600" i="1" dirty="0">
                <a:solidFill>
                  <a:srgbClr val="009900"/>
                </a:solidFill>
              </a:rPr>
              <a:t>O</a:t>
            </a:r>
            <a:r>
              <a:rPr lang="en-US" altLang="zh-CN" sz="2600" dirty="0">
                <a:solidFill>
                  <a:srgbClr val="009900"/>
                </a:solidFill>
              </a:rPr>
              <a:t>(</a:t>
            </a:r>
            <a:r>
              <a:rPr lang="en-US" altLang="zh-CN" sz="2600" i="1" dirty="0">
                <a:solidFill>
                  <a:srgbClr val="009900"/>
                </a:solidFill>
              </a:rPr>
              <a:t>n</a:t>
            </a:r>
            <a:r>
              <a:rPr lang="en-US" altLang="zh-CN" sz="2600" baseline="30000" dirty="0">
                <a:solidFill>
                  <a:srgbClr val="009900"/>
                </a:solidFill>
              </a:rPr>
              <a:t>2</a:t>
            </a:r>
            <a:r>
              <a:rPr lang="en-US" altLang="zh-CN" sz="2600" dirty="0">
                <a:solidFill>
                  <a:srgbClr val="009900"/>
                </a:solidFill>
              </a:rPr>
              <a:t>)</a:t>
            </a:r>
          </a:p>
        </p:txBody>
      </p:sp>
      <p:sp>
        <p:nvSpPr>
          <p:cNvPr id="11269" name="AutoShape 4"/>
          <p:cNvSpPr>
            <a:spLocks noChangeArrowheads="1"/>
          </p:cNvSpPr>
          <p:nvPr/>
        </p:nvSpPr>
        <p:spPr bwMode="auto">
          <a:xfrm>
            <a:off x="2544233" y="4868863"/>
            <a:ext cx="2878667" cy="792162"/>
          </a:xfrm>
          <a:prstGeom prst="wedgeRoundRectCallout">
            <a:avLst>
              <a:gd name="adj1" fmla="val -18384"/>
              <a:gd name="adj2" fmla="val -201704"/>
              <a:gd name="adj3" fmla="val 16667"/>
            </a:avLst>
          </a:prstGeom>
          <a:solidFill>
            <a:srgbClr val="DDDDDD"/>
          </a:solidFill>
          <a:ln w="6350">
            <a:solidFill>
              <a:schemeClr val="tx1"/>
            </a:solidFill>
            <a:miter lim="800000"/>
            <a:headEnd/>
            <a:tailEnd/>
          </a:ln>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1900"/>
              <a:t>Z</a:t>
            </a:r>
            <a:r>
              <a:rPr lang="zh-CN" altLang="en-US" sz="1900"/>
              <a:t>找到更好的划分，并记录结果</a:t>
            </a:r>
          </a:p>
        </p:txBody>
      </p:sp>
      <p:sp>
        <p:nvSpPr>
          <p:cNvPr id="11270" name="AutoShape 5"/>
          <p:cNvSpPr>
            <a:spLocks noChangeArrowheads="1"/>
          </p:cNvSpPr>
          <p:nvPr/>
        </p:nvSpPr>
        <p:spPr bwMode="auto">
          <a:xfrm>
            <a:off x="8303684" y="1196976"/>
            <a:ext cx="3359149" cy="792163"/>
          </a:xfrm>
          <a:prstGeom prst="wedgeRoundRectCallout">
            <a:avLst>
              <a:gd name="adj1" fmla="val -27065"/>
              <a:gd name="adj2" fmla="val -92486"/>
              <a:gd name="adj3" fmla="val 16667"/>
            </a:avLst>
          </a:prstGeom>
          <a:solidFill>
            <a:srgbClr val="DDDDDD"/>
          </a:solidFill>
          <a:ln w="6350">
            <a:solidFill>
              <a:schemeClr val="tx1"/>
            </a:solidFill>
            <a:miter lim="800000"/>
            <a:headEnd/>
            <a:tailEnd/>
          </a:ln>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1900"/>
              <a:t>t: </a:t>
            </a:r>
            <a:r>
              <a:rPr lang="zh-CN" altLang="en-US" sz="1900"/>
              <a:t>记录子问题最优值</a:t>
            </a:r>
          </a:p>
          <a:p>
            <a:pPr algn="ctr" eaLnBrk="1" hangingPunct="1"/>
            <a:r>
              <a:rPr lang="en-US" altLang="zh-CN" sz="1900"/>
              <a:t>s</a:t>
            </a:r>
            <a:r>
              <a:rPr lang="zh-CN" altLang="en-US" sz="1900"/>
              <a:t>：记录子问题最优划分点</a:t>
            </a:r>
          </a:p>
        </p:txBody>
      </p:sp>
      <p:sp>
        <p:nvSpPr>
          <p:cNvPr id="11271" name="Text Box 6"/>
          <p:cNvSpPr txBox="1">
            <a:spLocks noChangeArrowheads="1"/>
          </p:cNvSpPr>
          <p:nvPr/>
        </p:nvSpPr>
        <p:spPr bwMode="auto">
          <a:xfrm>
            <a:off x="0" y="3933825"/>
            <a:ext cx="216437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1900"/>
              <a:t> </a:t>
            </a:r>
            <a:r>
              <a:rPr lang="zh-CN" altLang="en-US" sz="1900"/>
              <a:t>子问题</a:t>
            </a:r>
            <a:r>
              <a:rPr lang="en-US" altLang="zh-CN" sz="1900"/>
              <a:t>v</a:t>
            </a:r>
            <a:r>
              <a:rPr lang="en-US" altLang="zh-CN" sz="1900" baseline="-25000"/>
              <a:t>i</a:t>
            </a:r>
            <a:r>
              <a:rPr lang="zh-CN" altLang="en-US" sz="1900"/>
              <a:t>、</a:t>
            </a:r>
            <a:r>
              <a:rPr lang="en-US" altLang="zh-CN" sz="1900"/>
              <a:t>…</a:t>
            </a:r>
            <a:r>
              <a:rPr lang="zh-CN" altLang="en-US" sz="1900"/>
              <a:t>、</a:t>
            </a:r>
            <a:r>
              <a:rPr lang="en-US" altLang="zh-CN" sz="1900"/>
              <a:t>v</a:t>
            </a:r>
            <a:r>
              <a:rPr lang="en-US" altLang="zh-CN" sz="1900" baseline="-25000"/>
              <a:t>j</a:t>
            </a:r>
            <a:r>
              <a:rPr lang="en-US" altLang="zh-CN" sz="1900"/>
              <a:t>,</a:t>
            </a:r>
          </a:p>
          <a:p>
            <a:pPr eaLnBrk="1" hangingPunct="1"/>
            <a:r>
              <a:rPr lang="en-US" altLang="zh-CN" sz="1900"/>
              <a:t> </a:t>
            </a:r>
            <a:r>
              <a:rPr lang="zh-CN" altLang="en-US" sz="1900"/>
              <a:t>子问题规模</a:t>
            </a:r>
            <a:r>
              <a:rPr lang="en-US" altLang="zh-CN" sz="1900"/>
              <a:t>r=j-i+1</a:t>
            </a:r>
          </a:p>
        </p:txBody>
      </p:sp>
      <p:sp>
        <p:nvSpPr>
          <p:cNvPr id="11272" name="AutoShape 7"/>
          <p:cNvSpPr>
            <a:spLocks noChangeArrowheads="1"/>
          </p:cNvSpPr>
          <p:nvPr/>
        </p:nvSpPr>
        <p:spPr bwMode="auto">
          <a:xfrm>
            <a:off x="334434" y="2997201"/>
            <a:ext cx="1729317" cy="792163"/>
          </a:xfrm>
          <a:prstGeom prst="wedgeRectCallout">
            <a:avLst>
              <a:gd name="adj1" fmla="val 98838"/>
              <a:gd name="adj2" fmla="val -195491"/>
            </a:avLst>
          </a:prstGeom>
          <a:solidFill>
            <a:schemeClr val="bg1">
              <a:lumMod val="85000"/>
            </a:schemeClr>
          </a:solidFill>
          <a:ln w="6350">
            <a:solidFill>
              <a:schemeClr val="tx1"/>
            </a:solidFill>
            <a:miter lim="800000"/>
            <a:headEnd/>
            <a:tailEnd/>
          </a:ln>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1700"/>
              <a:t>自下而上，不同规模</a:t>
            </a:r>
            <a:r>
              <a:rPr lang="en-US" altLang="zh-CN" sz="1700"/>
              <a:t>r</a:t>
            </a:r>
            <a:r>
              <a:rPr lang="zh-CN" altLang="en-US" sz="1700"/>
              <a:t>的子问题</a:t>
            </a:r>
          </a:p>
        </p:txBody>
      </p:sp>
      <p:sp>
        <p:nvSpPr>
          <p:cNvPr id="11273" name="Line 8"/>
          <p:cNvSpPr>
            <a:spLocks noChangeShapeType="1"/>
          </p:cNvSpPr>
          <p:nvPr/>
        </p:nvSpPr>
        <p:spPr bwMode="auto">
          <a:xfrm flipH="1">
            <a:off x="10128252" y="2276476"/>
            <a:ext cx="385233" cy="358775"/>
          </a:xfrm>
          <a:prstGeom prst="line">
            <a:avLst/>
          </a:prstGeom>
          <a:noFill/>
          <a:ln w="6350">
            <a:solidFill>
              <a:srgbClr val="FF3300"/>
            </a:solidFill>
            <a:round/>
            <a:headEnd type="oval" w="med" len="med"/>
            <a:tailEnd type="oval"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274" name="Line 9"/>
          <p:cNvSpPr>
            <a:spLocks noChangeShapeType="1"/>
          </p:cNvSpPr>
          <p:nvPr/>
        </p:nvSpPr>
        <p:spPr bwMode="auto">
          <a:xfrm>
            <a:off x="10513485" y="2276476"/>
            <a:ext cx="670983" cy="1368425"/>
          </a:xfrm>
          <a:prstGeom prst="line">
            <a:avLst/>
          </a:prstGeom>
          <a:noFill/>
          <a:ln w="6350">
            <a:solidFill>
              <a:srgbClr val="FF3300"/>
            </a:solidFill>
            <a:prstDash val="dash"/>
            <a:round/>
            <a:headEnd type="oval" w="med" len="med"/>
            <a:tailEnd type="oval"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275" name="Line 10"/>
          <p:cNvSpPr>
            <a:spLocks noChangeShapeType="1"/>
          </p:cNvSpPr>
          <p:nvPr/>
        </p:nvSpPr>
        <p:spPr bwMode="auto">
          <a:xfrm>
            <a:off x="10128251" y="2636838"/>
            <a:ext cx="1056216" cy="1008062"/>
          </a:xfrm>
          <a:prstGeom prst="line">
            <a:avLst/>
          </a:prstGeom>
          <a:noFill/>
          <a:ln w="6350">
            <a:solidFill>
              <a:srgbClr val="FF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276" name="Line 11"/>
          <p:cNvSpPr>
            <a:spLocks noChangeShapeType="1"/>
          </p:cNvSpPr>
          <p:nvPr/>
        </p:nvSpPr>
        <p:spPr bwMode="auto">
          <a:xfrm flipH="1">
            <a:off x="9359901" y="2636838"/>
            <a:ext cx="768351" cy="431800"/>
          </a:xfrm>
          <a:prstGeom prst="line">
            <a:avLst/>
          </a:prstGeom>
          <a:noFill/>
          <a:ln w="63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277" name="Line 12"/>
          <p:cNvSpPr>
            <a:spLocks noChangeShapeType="1"/>
          </p:cNvSpPr>
          <p:nvPr/>
        </p:nvSpPr>
        <p:spPr bwMode="auto">
          <a:xfrm flipH="1">
            <a:off x="10320867" y="3644900"/>
            <a:ext cx="8636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278" name="Line 13"/>
          <p:cNvSpPr>
            <a:spLocks noChangeShapeType="1"/>
          </p:cNvSpPr>
          <p:nvPr/>
        </p:nvSpPr>
        <p:spPr bwMode="auto">
          <a:xfrm>
            <a:off x="9359900" y="3068638"/>
            <a:ext cx="287867" cy="36036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279" name="Line 14"/>
          <p:cNvSpPr>
            <a:spLocks noChangeShapeType="1"/>
          </p:cNvSpPr>
          <p:nvPr/>
        </p:nvSpPr>
        <p:spPr bwMode="auto">
          <a:xfrm flipH="1" flipV="1">
            <a:off x="9647767" y="3429000"/>
            <a:ext cx="673100" cy="2159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280" name="Text Box 15"/>
          <p:cNvSpPr txBox="1">
            <a:spLocks noChangeArrowheads="1"/>
          </p:cNvSpPr>
          <p:nvPr/>
        </p:nvSpPr>
        <p:spPr bwMode="auto">
          <a:xfrm>
            <a:off x="10513484" y="2060576"/>
            <a:ext cx="239168"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1900"/>
              <a:t>i</a:t>
            </a:r>
          </a:p>
        </p:txBody>
      </p:sp>
      <p:sp>
        <p:nvSpPr>
          <p:cNvPr id="11281" name="Text Box 16"/>
          <p:cNvSpPr txBox="1">
            <a:spLocks noChangeArrowheads="1"/>
          </p:cNvSpPr>
          <p:nvPr/>
        </p:nvSpPr>
        <p:spPr bwMode="auto">
          <a:xfrm>
            <a:off x="9647767" y="2276476"/>
            <a:ext cx="518091"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1900"/>
              <a:t>i+1</a:t>
            </a:r>
          </a:p>
        </p:txBody>
      </p:sp>
      <p:sp>
        <p:nvSpPr>
          <p:cNvPr id="11282" name="Text Box 17"/>
          <p:cNvSpPr txBox="1">
            <a:spLocks noChangeArrowheads="1"/>
          </p:cNvSpPr>
          <p:nvPr/>
        </p:nvSpPr>
        <p:spPr bwMode="auto">
          <a:xfrm>
            <a:off x="11184467" y="3429001"/>
            <a:ext cx="239168"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1900"/>
              <a:t>j</a:t>
            </a:r>
          </a:p>
        </p:txBody>
      </p:sp>
      <p:sp>
        <p:nvSpPr>
          <p:cNvPr id="11283" name="Freeform 18"/>
          <p:cNvSpPr>
            <a:spLocks/>
          </p:cNvSpPr>
          <p:nvPr/>
        </p:nvSpPr>
        <p:spPr bwMode="auto">
          <a:xfrm>
            <a:off x="2353734" y="3421341"/>
            <a:ext cx="8735484" cy="369332"/>
          </a:xfrm>
          <a:custGeom>
            <a:avLst/>
            <a:gdLst>
              <a:gd name="T0" fmla="*/ 2147483647 w 4367"/>
              <a:gd name="T1" fmla="*/ 2147483647 h 1116"/>
              <a:gd name="T2" fmla="*/ 2147483647 w 4367"/>
              <a:gd name="T3" fmla="*/ 2147483647 h 1116"/>
              <a:gd name="T4" fmla="*/ 2147483647 w 4367"/>
              <a:gd name="T5" fmla="*/ 2147483647 h 1116"/>
              <a:gd name="T6" fmla="*/ 2147483647 w 4367"/>
              <a:gd name="T7" fmla="*/ 2147483647 h 1116"/>
              <a:gd name="T8" fmla="*/ 2147483647 w 4367"/>
              <a:gd name="T9" fmla="*/ 2147483647 h 1116"/>
              <a:gd name="T10" fmla="*/ 2147483647 w 4367"/>
              <a:gd name="T11" fmla="*/ 2147483647 h 1116"/>
              <a:gd name="T12" fmla="*/ 2147483647 w 4367"/>
              <a:gd name="T13" fmla="*/ 2147483647 h 1116"/>
              <a:gd name="T14" fmla="*/ 2147483647 w 4367"/>
              <a:gd name="T15" fmla="*/ 2147483647 h 1116"/>
              <a:gd name="T16" fmla="*/ 2147483647 w 4367"/>
              <a:gd name="T17" fmla="*/ 2147483647 h 1116"/>
              <a:gd name="T18" fmla="*/ 2147483647 w 4367"/>
              <a:gd name="T19" fmla="*/ 2147483647 h 1116"/>
              <a:gd name="T20" fmla="*/ 2147483647 w 4367"/>
              <a:gd name="T21" fmla="*/ 2147483647 h 1116"/>
              <a:gd name="T22" fmla="*/ 2147483647 w 4367"/>
              <a:gd name="T23" fmla="*/ 2147483647 h 1116"/>
              <a:gd name="T24" fmla="*/ 2147483647 w 4367"/>
              <a:gd name="T25" fmla="*/ 2147483647 h 1116"/>
              <a:gd name="T26" fmla="*/ 2147483647 w 4367"/>
              <a:gd name="T27" fmla="*/ 2147483647 h 1116"/>
              <a:gd name="T28" fmla="*/ 2147483647 w 4367"/>
              <a:gd name="T29" fmla="*/ 2147483647 h 1116"/>
              <a:gd name="T30" fmla="*/ 2147483647 w 4367"/>
              <a:gd name="T31" fmla="*/ 2147483647 h 1116"/>
              <a:gd name="T32" fmla="*/ 2147483647 w 4367"/>
              <a:gd name="T33" fmla="*/ 2147483647 h 1116"/>
              <a:gd name="T34" fmla="*/ 2147483647 w 4367"/>
              <a:gd name="T35" fmla="*/ 2147483647 h 1116"/>
              <a:gd name="T36" fmla="*/ 2147483647 w 4367"/>
              <a:gd name="T37" fmla="*/ 0 h 1116"/>
              <a:gd name="T38" fmla="*/ 2147483647 w 4367"/>
              <a:gd name="T39" fmla="*/ 2147483647 h 1116"/>
              <a:gd name="T40" fmla="*/ 2147483647 w 4367"/>
              <a:gd name="T41" fmla="*/ 2147483647 h 1116"/>
              <a:gd name="T42" fmla="*/ 2147483647 w 4367"/>
              <a:gd name="T43" fmla="*/ 2147483647 h 1116"/>
              <a:gd name="T44" fmla="*/ 2147483647 w 4367"/>
              <a:gd name="T45" fmla="*/ 2147483647 h 1116"/>
              <a:gd name="T46" fmla="*/ 2147483647 w 4367"/>
              <a:gd name="T47" fmla="*/ 2147483647 h 1116"/>
              <a:gd name="T48" fmla="*/ 2147483647 w 4367"/>
              <a:gd name="T49" fmla="*/ 2147483647 h 1116"/>
              <a:gd name="T50" fmla="*/ 2147483647 w 4367"/>
              <a:gd name="T51" fmla="*/ 2147483647 h 1116"/>
              <a:gd name="T52" fmla="*/ 2147483647 w 4367"/>
              <a:gd name="T53" fmla="*/ 2147483647 h 1116"/>
              <a:gd name="T54" fmla="*/ 2147483647 w 4367"/>
              <a:gd name="T55" fmla="*/ 2147483647 h 1116"/>
              <a:gd name="T56" fmla="*/ 2147483647 w 4367"/>
              <a:gd name="T57" fmla="*/ 2147483647 h 1116"/>
              <a:gd name="T58" fmla="*/ 2147483647 w 4367"/>
              <a:gd name="T59" fmla="*/ 2147483647 h 1116"/>
              <a:gd name="T60" fmla="*/ 2147483647 w 4367"/>
              <a:gd name="T61" fmla="*/ 2147483647 h 1116"/>
              <a:gd name="T62" fmla="*/ 2147483647 w 4367"/>
              <a:gd name="T63" fmla="*/ 2147483647 h 1116"/>
              <a:gd name="T64" fmla="*/ 2147483647 w 4367"/>
              <a:gd name="T65" fmla="*/ 2147483647 h 1116"/>
              <a:gd name="T66" fmla="*/ 2147483647 w 4367"/>
              <a:gd name="T67" fmla="*/ 2147483647 h 1116"/>
              <a:gd name="T68" fmla="*/ 2147483647 w 4367"/>
              <a:gd name="T69" fmla="*/ 2147483647 h 1116"/>
              <a:gd name="T70" fmla="*/ 2147483647 w 4367"/>
              <a:gd name="T71" fmla="*/ 2147483647 h 1116"/>
              <a:gd name="T72" fmla="*/ 2147483647 w 4367"/>
              <a:gd name="T73" fmla="*/ 2147483647 h 1116"/>
              <a:gd name="T74" fmla="*/ 2147483647 w 4367"/>
              <a:gd name="T75" fmla="*/ 2147483647 h 1116"/>
              <a:gd name="T76" fmla="*/ 2147483647 w 4367"/>
              <a:gd name="T77" fmla="*/ 2147483647 h 1116"/>
              <a:gd name="T78" fmla="*/ 2147483647 w 4367"/>
              <a:gd name="T79" fmla="*/ 2147483647 h 111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367"/>
              <a:gd name="T121" fmla="*/ 0 h 1116"/>
              <a:gd name="T122" fmla="*/ 4367 w 4367"/>
              <a:gd name="T123" fmla="*/ 1116 h 111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367" h="1116">
                <a:moveTo>
                  <a:pt x="4264" y="1015"/>
                </a:moveTo>
                <a:cubicBezTo>
                  <a:pt x="3962" y="1116"/>
                  <a:pt x="3612" y="1020"/>
                  <a:pt x="3295" y="1006"/>
                </a:cubicBezTo>
                <a:cubicBezTo>
                  <a:pt x="3094" y="1010"/>
                  <a:pt x="2892" y="1028"/>
                  <a:pt x="2691" y="1024"/>
                </a:cubicBezTo>
                <a:cubicBezTo>
                  <a:pt x="2420" y="1019"/>
                  <a:pt x="1878" y="997"/>
                  <a:pt x="1878" y="997"/>
                </a:cubicBezTo>
                <a:cubicBezTo>
                  <a:pt x="1723" y="1001"/>
                  <a:pt x="1564" y="994"/>
                  <a:pt x="1411" y="1024"/>
                </a:cubicBezTo>
                <a:cubicBezTo>
                  <a:pt x="1234" y="1018"/>
                  <a:pt x="1058" y="1014"/>
                  <a:pt x="881" y="1006"/>
                </a:cubicBezTo>
                <a:cubicBezTo>
                  <a:pt x="852" y="1005"/>
                  <a:pt x="811" y="997"/>
                  <a:pt x="781" y="988"/>
                </a:cubicBezTo>
                <a:cubicBezTo>
                  <a:pt x="763" y="983"/>
                  <a:pt x="726" y="970"/>
                  <a:pt x="726" y="970"/>
                </a:cubicBezTo>
                <a:cubicBezTo>
                  <a:pt x="701" y="945"/>
                  <a:pt x="674" y="942"/>
                  <a:pt x="643" y="924"/>
                </a:cubicBezTo>
                <a:cubicBezTo>
                  <a:pt x="622" y="912"/>
                  <a:pt x="599" y="902"/>
                  <a:pt x="579" y="887"/>
                </a:cubicBezTo>
                <a:cubicBezTo>
                  <a:pt x="565" y="877"/>
                  <a:pt x="557" y="861"/>
                  <a:pt x="543" y="851"/>
                </a:cubicBezTo>
                <a:cubicBezTo>
                  <a:pt x="524" y="838"/>
                  <a:pt x="500" y="834"/>
                  <a:pt x="479" y="823"/>
                </a:cubicBezTo>
                <a:cubicBezTo>
                  <a:pt x="450" y="779"/>
                  <a:pt x="425" y="780"/>
                  <a:pt x="387" y="741"/>
                </a:cubicBezTo>
                <a:cubicBezTo>
                  <a:pt x="344" y="697"/>
                  <a:pt x="314" y="668"/>
                  <a:pt x="259" y="640"/>
                </a:cubicBezTo>
                <a:cubicBezTo>
                  <a:pt x="214" y="580"/>
                  <a:pt x="166" y="526"/>
                  <a:pt x="104" y="485"/>
                </a:cubicBezTo>
                <a:cubicBezTo>
                  <a:pt x="74" y="440"/>
                  <a:pt x="42" y="394"/>
                  <a:pt x="3" y="357"/>
                </a:cubicBezTo>
                <a:cubicBezTo>
                  <a:pt x="15" y="254"/>
                  <a:pt x="0" y="189"/>
                  <a:pt x="67" y="119"/>
                </a:cubicBezTo>
                <a:cubicBezTo>
                  <a:pt x="244" y="154"/>
                  <a:pt x="422" y="152"/>
                  <a:pt x="598" y="119"/>
                </a:cubicBezTo>
                <a:cubicBezTo>
                  <a:pt x="634" y="65"/>
                  <a:pt x="613" y="21"/>
                  <a:pt x="671" y="0"/>
                </a:cubicBezTo>
                <a:cubicBezTo>
                  <a:pt x="1238" y="20"/>
                  <a:pt x="1805" y="13"/>
                  <a:pt x="2371" y="37"/>
                </a:cubicBezTo>
                <a:cubicBezTo>
                  <a:pt x="2449" y="45"/>
                  <a:pt x="2523" y="74"/>
                  <a:pt x="2600" y="83"/>
                </a:cubicBezTo>
                <a:cubicBezTo>
                  <a:pt x="2642" y="88"/>
                  <a:pt x="2685" y="89"/>
                  <a:pt x="2728" y="92"/>
                </a:cubicBezTo>
                <a:cubicBezTo>
                  <a:pt x="2737" y="94"/>
                  <a:pt x="2798" y="105"/>
                  <a:pt x="2810" y="110"/>
                </a:cubicBezTo>
                <a:cubicBezTo>
                  <a:pt x="2866" y="134"/>
                  <a:pt x="2810" y="124"/>
                  <a:pt x="2865" y="138"/>
                </a:cubicBezTo>
                <a:cubicBezTo>
                  <a:pt x="2905" y="148"/>
                  <a:pt x="2906" y="142"/>
                  <a:pt x="2938" y="156"/>
                </a:cubicBezTo>
                <a:cubicBezTo>
                  <a:pt x="2971" y="170"/>
                  <a:pt x="2992" y="187"/>
                  <a:pt x="3030" y="192"/>
                </a:cubicBezTo>
                <a:cubicBezTo>
                  <a:pt x="3124" y="203"/>
                  <a:pt x="3208" y="214"/>
                  <a:pt x="3304" y="220"/>
                </a:cubicBezTo>
                <a:cubicBezTo>
                  <a:pt x="3373" y="234"/>
                  <a:pt x="3444" y="238"/>
                  <a:pt x="3514" y="247"/>
                </a:cubicBezTo>
                <a:cubicBezTo>
                  <a:pt x="3565" y="264"/>
                  <a:pt x="3604" y="273"/>
                  <a:pt x="3661" y="284"/>
                </a:cubicBezTo>
                <a:cubicBezTo>
                  <a:pt x="3695" y="291"/>
                  <a:pt x="3687" y="298"/>
                  <a:pt x="3725" y="311"/>
                </a:cubicBezTo>
                <a:cubicBezTo>
                  <a:pt x="3791" y="333"/>
                  <a:pt x="3860" y="345"/>
                  <a:pt x="3926" y="366"/>
                </a:cubicBezTo>
                <a:cubicBezTo>
                  <a:pt x="3961" y="389"/>
                  <a:pt x="3999" y="401"/>
                  <a:pt x="4035" y="421"/>
                </a:cubicBezTo>
                <a:cubicBezTo>
                  <a:pt x="4073" y="442"/>
                  <a:pt x="4055" y="439"/>
                  <a:pt x="4099" y="458"/>
                </a:cubicBezTo>
                <a:cubicBezTo>
                  <a:pt x="4138" y="475"/>
                  <a:pt x="4120" y="457"/>
                  <a:pt x="4163" y="485"/>
                </a:cubicBezTo>
                <a:cubicBezTo>
                  <a:pt x="4168" y="488"/>
                  <a:pt x="4197" y="518"/>
                  <a:pt x="4200" y="522"/>
                </a:cubicBezTo>
                <a:cubicBezTo>
                  <a:pt x="4213" y="539"/>
                  <a:pt x="4237" y="576"/>
                  <a:pt x="4237" y="576"/>
                </a:cubicBezTo>
                <a:cubicBezTo>
                  <a:pt x="4257" y="638"/>
                  <a:pt x="4290" y="692"/>
                  <a:pt x="4319" y="750"/>
                </a:cubicBezTo>
                <a:cubicBezTo>
                  <a:pt x="4342" y="843"/>
                  <a:pt x="4367" y="981"/>
                  <a:pt x="4264" y="1015"/>
                </a:cubicBezTo>
                <a:cubicBezTo>
                  <a:pt x="4258" y="1021"/>
                  <a:pt x="4246" y="1034"/>
                  <a:pt x="4246" y="1034"/>
                </a:cubicBezTo>
                <a:cubicBezTo>
                  <a:pt x="4246" y="1034"/>
                  <a:pt x="4258" y="1021"/>
                  <a:pt x="4264" y="1015"/>
                </a:cubicBezTo>
                <a:close/>
              </a:path>
            </a:pathLst>
          </a:custGeom>
          <a:noFill/>
          <a:ln w="38100">
            <a:solidFill>
              <a:srgbClr val="009900"/>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1284" name="Line 19"/>
          <p:cNvSpPr>
            <a:spLocks noChangeShapeType="1"/>
          </p:cNvSpPr>
          <p:nvPr/>
        </p:nvSpPr>
        <p:spPr bwMode="auto">
          <a:xfrm flipV="1">
            <a:off x="8303684" y="4652964"/>
            <a:ext cx="0" cy="1296987"/>
          </a:xfrm>
          <a:prstGeom prst="line">
            <a:avLst/>
          </a:prstGeom>
          <a:noFill/>
          <a:ln w="38100">
            <a:solidFill>
              <a:srgbClr val="009900"/>
            </a:solidFill>
            <a:prstDash val="dash"/>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Tree>
    <p:extLst>
      <p:ext uri="{BB962C8B-B14F-4D97-AF65-F5344CB8AC3E}">
        <p14:creationId xmlns:p14="http://schemas.microsoft.com/office/powerpoint/2010/main" val="416958104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2261</TotalTime>
  <Words>2474</Words>
  <Application>Microsoft Office PowerPoint</Application>
  <PresentationFormat>宽屏</PresentationFormat>
  <Paragraphs>408</Paragraphs>
  <Slides>28</Slides>
  <Notes>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4</vt:i4>
      </vt:variant>
      <vt:variant>
        <vt:lpstr>幻灯片标题</vt:lpstr>
      </vt:variant>
      <vt:variant>
        <vt:i4>28</vt:i4>
      </vt:variant>
    </vt:vector>
  </HeadingPairs>
  <TitlesOfParts>
    <vt:vector size="40" baseType="lpstr">
      <vt:lpstr>等线</vt:lpstr>
      <vt:lpstr>黑体</vt:lpstr>
      <vt:lpstr>微软雅黑</vt:lpstr>
      <vt:lpstr>Arial</vt:lpstr>
      <vt:lpstr>Arial Black</vt:lpstr>
      <vt:lpstr>Times New Roman</vt:lpstr>
      <vt:lpstr>Wingdings</vt:lpstr>
      <vt:lpstr>Office 主题​​</vt:lpstr>
      <vt:lpstr>Equation</vt:lpstr>
      <vt:lpstr>公式</vt:lpstr>
      <vt:lpstr>包装程序外壳对象</vt:lpstr>
      <vt:lpstr>程序包</vt:lpstr>
      <vt:lpstr>PowerPoint 演示文稿</vt:lpstr>
      <vt:lpstr>实验内容 </vt:lpstr>
      <vt:lpstr>作业1 基于贪心法的凸多边形三角剖分</vt:lpstr>
      <vt:lpstr>基于贪心法的凸多边形三角剖分</vt:lpstr>
      <vt:lpstr>基于贪心法的凸多边形三角剖分</vt:lpstr>
      <vt:lpstr>动态规划凸多边形最优三角剖分</vt:lpstr>
      <vt:lpstr>动态规划凸多边形最优三角剖分</vt:lpstr>
      <vt:lpstr>贪心法凸多边形最优三角剖分</vt:lpstr>
      <vt:lpstr>PowerPoint 演示文稿</vt:lpstr>
      <vt:lpstr>贪心法凸多边形最优三角剖分</vt:lpstr>
      <vt:lpstr>作业2 哈夫曼编码</vt:lpstr>
      <vt:lpstr>作业2 哈夫曼编码</vt:lpstr>
      <vt:lpstr>附件2. 哈夫曼编码输入文本内容</vt:lpstr>
      <vt:lpstr>附件2. 哈夫曼编码输入文本内容</vt:lpstr>
      <vt:lpstr>附件2. 哈夫曼编码输入文本内容</vt:lpstr>
      <vt:lpstr>附件2. 哈夫曼编码输入文本内容</vt:lpstr>
      <vt:lpstr>作业3 单源最短路径</vt:lpstr>
      <vt:lpstr>PowerPoint 演示文稿</vt:lpstr>
      <vt:lpstr>PowerPoint 演示文稿</vt:lpstr>
      <vt:lpstr>单源最短路径</vt:lpstr>
      <vt:lpstr>PowerPoint 演示文稿</vt:lpstr>
      <vt:lpstr>PowerPoint 演示文稿</vt:lpstr>
      <vt:lpstr>作业4 最小生成树</vt:lpstr>
      <vt:lpstr>PowerPoint 演示文稿</vt:lpstr>
      <vt:lpstr>PowerPoint 演示文稿</vt:lpstr>
      <vt:lpstr>最小生成树</vt:lpstr>
      <vt:lpstr>评分标准</vt:lpstr>
      <vt:lpstr>作业提交要求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yewenbupt</dc:creator>
  <cp:lastModifiedBy>13910702762@139.com</cp:lastModifiedBy>
  <cp:revision>224</cp:revision>
  <dcterms:created xsi:type="dcterms:W3CDTF">2020-08-02T02:26:56Z</dcterms:created>
  <dcterms:modified xsi:type="dcterms:W3CDTF">2021-12-03T02:59:15Z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(3)WTO7C9baZzDbS0LftwhCNaf4KbALkAuoAV2/eqDf7I9yHB/sMnmzRhyHkY/wS0jjuwz/++2I
+LWZvrsU6rVrYt+FllzPrbcGsr8176fF30pVLrqeI7HIUmpcYk6cJqGp2V8Oz7oycScpBhrc
IOjrlrgYw8uXpymGbaGACNbuCm5ENH6Rf4hJw/cTu6QfFnhQucmDjXUPpqdD1Pos7Boj+/4Y
WvkTs8HsvDiPMmMOvf</vt:lpwstr>
  </property>
  <property fmtid="{D5CDD505-2E9C-101B-9397-08002B2CF9AE}" pid="3" name="_2015_ms_pID_7253431">
    <vt:lpwstr>T3p19IP8cmpr0wv+srjxM7EIe3MEihhiaFRvw3s/DVtoXMM6AfrnI4
EmYSzFV3Hp15kAuCbTam9m7LGMLLXAvC6meBacdg9I8+LMvcBiTWS0GwxYE9XISF+vOfd7+r
qJTEyfPUM1lygwV/VDWHxnY46IDAHn7FGJlyzD2N5XpUJMiHvv3Y1FA6sN0F5nUjCTMLQDMd
caxwLZFOS96yl+EVDDnF4JYMJQlyJhHFftwN</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1596699489</vt:lpwstr>
  </property>
  <property fmtid="{D5CDD505-2E9C-101B-9397-08002B2CF9AE}" pid="8" name="_2015_ms_pID_7253432">
    <vt:lpwstr>WKoF8OAs73Y+Mq8QfHMJILw=</vt:lpwstr>
  </property>
</Properties>
</file>